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Lst>
  <p:sldSz cx="12192000" cy="6858000"/>
  <p:notesSz cx="6799263" cy="9929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F20659C-F09B-463E-AF9A-851FCFDB830A}" v="8" dt="2024-10-27T14:45:05.43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66" d="100"/>
          <a:sy n="66" d="100"/>
        </p:scale>
        <p:origin x="644" y="-2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E6322400-B213-4500-A930-C030C150D773}" type="datetimeFigureOut">
              <a:rPr lang="en-US" smtClean="0"/>
              <a:t>10/27/2024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A5F1E9-AFFD-4A23-8363-588A6595FF50}" type="slidenum">
              <a:rPr lang="en-US" smtClean="0"/>
              <a:t>‹#›</a:t>
            </a:fld>
            <a:endParaRPr lang="en-US"/>
          </a:p>
        </p:txBody>
      </p:sp>
    </p:spTree>
    <p:extLst>
      <p:ext uri="{BB962C8B-B14F-4D97-AF65-F5344CB8AC3E}">
        <p14:creationId xmlns:p14="http://schemas.microsoft.com/office/powerpoint/2010/main" val="4579926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6322400-B213-4500-A930-C030C150D773}" type="datetimeFigureOut">
              <a:rPr lang="en-US" smtClean="0"/>
              <a:t>10/27/2024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A5F1E9-AFFD-4A23-8363-588A6595FF50}" type="slidenum">
              <a:rPr lang="en-US" smtClean="0"/>
              <a:t>‹#›</a:t>
            </a:fld>
            <a:endParaRPr lang="en-US"/>
          </a:p>
        </p:txBody>
      </p:sp>
    </p:spTree>
    <p:extLst>
      <p:ext uri="{BB962C8B-B14F-4D97-AF65-F5344CB8AC3E}">
        <p14:creationId xmlns:p14="http://schemas.microsoft.com/office/powerpoint/2010/main" val="38319463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6322400-B213-4500-A930-C030C150D773}" type="datetimeFigureOut">
              <a:rPr lang="en-US" smtClean="0"/>
              <a:t>10/27/2024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A5F1E9-AFFD-4A23-8363-588A6595FF50}" type="slidenum">
              <a:rPr lang="en-US" smtClean="0"/>
              <a:t>‹#›</a:t>
            </a:fld>
            <a:endParaRPr lang="en-US"/>
          </a:p>
        </p:txBody>
      </p:sp>
    </p:spTree>
    <p:extLst>
      <p:ext uri="{BB962C8B-B14F-4D97-AF65-F5344CB8AC3E}">
        <p14:creationId xmlns:p14="http://schemas.microsoft.com/office/powerpoint/2010/main" val="1428771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6322400-B213-4500-A930-C030C150D773}" type="datetimeFigureOut">
              <a:rPr lang="en-US" smtClean="0"/>
              <a:t>10/27/2024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A5F1E9-AFFD-4A23-8363-588A6595FF50}" type="slidenum">
              <a:rPr lang="en-US" smtClean="0"/>
              <a:t>‹#›</a:t>
            </a:fld>
            <a:endParaRPr lang="en-US"/>
          </a:p>
        </p:txBody>
      </p:sp>
    </p:spTree>
    <p:extLst>
      <p:ext uri="{BB962C8B-B14F-4D97-AF65-F5344CB8AC3E}">
        <p14:creationId xmlns:p14="http://schemas.microsoft.com/office/powerpoint/2010/main" val="3280640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6322400-B213-4500-A930-C030C150D773}" type="datetimeFigureOut">
              <a:rPr lang="en-US" smtClean="0"/>
              <a:t>10/27/2024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A5F1E9-AFFD-4A23-8363-588A6595FF50}" type="slidenum">
              <a:rPr lang="en-US" smtClean="0"/>
              <a:t>‹#›</a:t>
            </a:fld>
            <a:endParaRPr lang="en-US"/>
          </a:p>
        </p:txBody>
      </p:sp>
    </p:spTree>
    <p:extLst>
      <p:ext uri="{BB962C8B-B14F-4D97-AF65-F5344CB8AC3E}">
        <p14:creationId xmlns:p14="http://schemas.microsoft.com/office/powerpoint/2010/main" val="29727142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6322400-B213-4500-A930-C030C150D773}" type="datetimeFigureOut">
              <a:rPr lang="en-US" smtClean="0"/>
              <a:t>10/27/2024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A5F1E9-AFFD-4A23-8363-588A6595FF50}" type="slidenum">
              <a:rPr lang="en-US" smtClean="0"/>
              <a:t>‹#›</a:t>
            </a:fld>
            <a:endParaRPr lang="en-US"/>
          </a:p>
        </p:txBody>
      </p:sp>
    </p:spTree>
    <p:extLst>
      <p:ext uri="{BB962C8B-B14F-4D97-AF65-F5344CB8AC3E}">
        <p14:creationId xmlns:p14="http://schemas.microsoft.com/office/powerpoint/2010/main" val="35168128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6322400-B213-4500-A930-C030C150D773}" type="datetimeFigureOut">
              <a:rPr lang="en-US" smtClean="0"/>
              <a:t>10/27/2024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0A5F1E9-AFFD-4A23-8363-588A6595FF50}" type="slidenum">
              <a:rPr lang="en-US" smtClean="0"/>
              <a:t>‹#›</a:t>
            </a:fld>
            <a:endParaRPr lang="en-US"/>
          </a:p>
        </p:txBody>
      </p:sp>
    </p:spTree>
    <p:extLst>
      <p:ext uri="{BB962C8B-B14F-4D97-AF65-F5344CB8AC3E}">
        <p14:creationId xmlns:p14="http://schemas.microsoft.com/office/powerpoint/2010/main" val="4218803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6322400-B213-4500-A930-C030C150D773}" type="datetimeFigureOut">
              <a:rPr lang="en-US" smtClean="0"/>
              <a:t>10/27/2024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0A5F1E9-AFFD-4A23-8363-588A6595FF50}" type="slidenum">
              <a:rPr lang="en-US" smtClean="0"/>
              <a:t>‹#›</a:t>
            </a:fld>
            <a:endParaRPr lang="en-US"/>
          </a:p>
        </p:txBody>
      </p:sp>
    </p:spTree>
    <p:extLst>
      <p:ext uri="{BB962C8B-B14F-4D97-AF65-F5344CB8AC3E}">
        <p14:creationId xmlns:p14="http://schemas.microsoft.com/office/powerpoint/2010/main" val="14274921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322400-B213-4500-A930-C030C150D773}" type="datetimeFigureOut">
              <a:rPr lang="en-US" smtClean="0"/>
              <a:t>10/27/2024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0A5F1E9-AFFD-4A23-8363-588A6595FF50}" type="slidenum">
              <a:rPr lang="en-US" smtClean="0"/>
              <a:t>‹#›</a:t>
            </a:fld>
            <a:endParaRPr lang="en-US"/>
          </a:p>
        </p:txBody>
      </p:sp>
    </p:spTree>
    <p:extLst>
      <p:ext uri="{BB962C8B-B14F-4D97-AF65-F5344CB8AC3E}">
        <p14:creationId xmlns:p14="http://schemas.microsoft.com/office/powerpoint/2010/main" val="21507587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6322400-B213-4500-A930-C030C150D773}" type="datetimeFigureOut">
              <a:rPr lang="en-US" smtClean="0"/>
              <a:t>10/27/2024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A5F1E9-AFFD-4A23-8363-588A6595FF50}" type="slidenum">
              <a:rPr lang="en-US" smtClean="0"/>
              <a:t>‹#›</a:t>
            </a:fld>
            <a:endParaRPr lang="en-US"/>
          </a:p>
        </p:txBody>
      </p:sp>
    </p:spTree>
    <p:extLst>
      <p:ext uri="{BB962C8B-B14F-4D97-AF65-F5344CB8AC3E}">
        <p14:creationId xmlns:p14="http://schemas.microsoft.com/office/powerpoint/2010/main" val="1878686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6322400-B213-4500-A930-C030C150D773}" type="datetimeFigureOut">
              <a:rPr lang="en-US" smtClean="0"/>
              <a:t>10/27/2024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A5F1E9-AFFD-4A23-8363-588A6595FF50}" type="slidenum">
              <a:rPr lang="en-US" smtClean="0"/>
              <a:t>‹#›</a:t>
            </a:fld>
            <a:endParaRPr lang="en-US"/>
          </a:p>
        </p:txBody>
      </p:sp>
    </p:spTree>
    <p:extLst>
      <p:ext uri="{BB962C8B-B14F-4D97-AF65-F5344CB8AC3E}">
        <p14:creationId xmlns:p14="http://schemas.microsoft.com/office/powerpoint/2010/main" val="26111393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322400-B213-4500-A930-C030C150D773}" type="datetimeFigureOut">
              <a:rPr lang="en-US" smtClean="0"/>
              <a:t>10/27/2024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A5F1E9-AFFD-4A23-8363-588A6595FF50}" type="slidenum">
              <a:rPr lang="en-US" smtClean="0"/>
              <a:t>‹#›</a:t>
            </a:fld>
            <a:endParaRPr lang="en-US"/>
          </a:p>
        </p:txBody>
      </p:sp>
    </p:spTree>
    <p:extLst>
      <p:ext uri="{BB962C8B-B14F-4D97-AF65-F5344CB8AC3E}">
        <p14:creationId xmlns:p14="http://schemas.microsoft.com/office/powerpoint/2010/main" val="11506917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gradFill>
          <a:gsLst>
            <a:gs pos="21000">
              <a:schemeClr val="accent1">
                <a:lumMod val="5000"/>
                <a:lumOff val="95000"/>
              </a:schemeClr>
            </a:gs>
            <a:gs pos="4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13" name="Picture 12"/>
          <p:cNvPicPr>
            <a:picLocks noChangeAspect="1"/>
          </p:cNvPicPr>
          <p:nvPr/>
        </p:nvPicPr>
        <p:blipFill>
          <a:blip r:embed="rId2"/>
          <a:stretch>
            <a:fillRect/>
          </a:stretch>
        </p:blipFill>
        <p:spPr>
          <a:xfrm>
            <a:off x="8448638" y="1692073"/>
            <a:ext cx="3420152" cy="4718713"/>
          </a:xfrm>
          <a:prstGeom prst="rect">
            <a:avLst/>
          </a:prstGeom>
        </p:spPr>
      </p:pic>
      <p:pic>
        <p:nvPicPr>
          <p:cNvPr id="1026" name="Picture 2" descr="Key Wisdom Room London - Transparent Background Key Png Clipart (564x612), Png Downloa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9831" y="1669782"/>
            <a:ext cx="3392042" cy="4687614"/>
          </a:xfrm>
          <a:prstGeom prst="rect">
            <a:avLst/>
          </a:prstGeom>
          <a:noFill/>
          <a:ln>
            <a:noFill/>
          </a:ln>
          <a:effectLst/>
          <a:scene3d>
            <a:camera prst="orthographicFront">
              <a:rot lat="0" lon="0" rev="0"/>
            </a:camera>
            <a:lightRig rig="chilly" dir="t">
              <a:rot lat="0" lon="0" rev="18480000"/>
            </a:lightRig>
          </a:scene3d>
          <a:sp3d prstMaterial="clear">
            <a:bevelT h="63500"/>
          </a:sp3d>
          <a:extLst>
            <a:ext uri="{909E8E84-426E-40DD-AFC4-6F175D3DCCD1}">
              <a14:hiddenFill xmlns:a14="http://schemas.microsoft.com/office/drawing/2010/main">
                <a:solidFill>
                  <a:srgbClr val="FFFFFF"/>
                </a:solidFill>
              </a14:hiddenFill>
            </a:ext>
          </a:extLst>
        </p:spPr>
      </p:pic>
      <p:pic>
        <p:nvPicPr>
          <p:cNvPr id="14" name="Picture 13"/>
          <p:cNvPicPr>
            <a:picLocks noChangeAspect="1"/>
          </p:cNvPicPr>
          <p:nvPr/>
        </p:nvPicPr>
        <p:blipFill>
          <a:blip r:embed="rId2"/>
          <a:stretch>
            <a:fillRect/>
          </a:stretch>
        </p:blipFill>
        <p:spPr>
          <a:xfrm>
            <a:off x="331593" y="1692074"/>
            <a:ext cx="3420153" cy="4718714"/>
          </a:xfrm>
          <a:prstGeom prst="rect">
            <a:avLst/>
          </a:prstGeom>
        </p:spPr>
      </p:pic>
      <p:sp>
        <p:nvSpPr>
          <p:cNvPr id="5" name="Rectangle 4"/>
          <p:cNvSpPr/>
          <p:nvPr/>
        </p:nvSpPr>
        <p:spPr>
          <a:xfrm>
            <a:off x="-196770" y="-172260"/>
            <a:ext cx="12388770" cy="769441"/>
          </a:xfrm>
          <a:prstGeom prst="rect">
            <a:avLst/>
          </a:prstGeom>
          <a:noFill/>
        </p:spPr>
        <p:txBody>
          <a:bodyPr wrap="square" lIns="91440" tIns="45720" rIns="91440" bIns="45720">
            <a:spAutoFit/>
          </a:bodyPr>
          <a:lstStyle/>
          <a:p>
            <a:pPr algn="ctr"/>
            <a:r>
              <a:rPr lang="en-US" sz="44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Twinkl Cursive Looped" panose="02000000000000000000" pitchFamily="2" charset="0"/>
              </a:rPr>
              <a:t>The ASPIRE Curriculum-Key Learning</a:t>
            </a:r>
          </a:p>
        </p:txBody>
      </p:sp>
      <p:graphicFrame>
        <p:nvGraphicFramePr>
          <p:cNvPr id="9" name="Table 8"/>
          <p:cNvGraphicFramePr>
            <a:graphicFrameLocks noGrp="1"/>
          </p:cNvGraphicFramePr>
          <p:nvPr>
            <p:extLst>
              <p:ext uri="{D42A27DB-BD31-4B8C-83A1-F6EECF244321}">
                <p14:modId xmlns:p14="http://schemas.microsoft.com/office/powerpoint/2010/main" val="2874794278"/>
              </p:ext>
            </p:extLst>
          </p:nvPr>
        </p:nvGraphicFramePr>
        <p:xfrm>
          <a:off x="18704" y="1099152"/>
          <a:ext cx="12154368" cy="5388999"/>
        </p:xfrm>
        <a:graphic>
          <a:graphicData uri="http://schemas.openxmlformats.org/drawingml/2006/table">
            <a:tbl>
              <a:tblPr firstRow="1" bandRow="1">
                <a:tableStyleId>{5940675A-B579-460E-94D1-54222C63F5DA}</a:tableStyleId>
              </a:tblPr>
              <a:tblGrid>
                <a:gridCol w="4051456">
                  <a:extLst>
                    <a:ext uri="{9D8B030D-6E8A-4147-A177-3AD203B41FA5}">
                      <a16:colId xmlns:a16="http://schemas.microsoft.com/office/drawing/2014/main" val="20000"/>
                    </a:ext>
                  </a:extLst>
                </a:gridCol>
                <a:gridCol w="4051456">
                  <a:extLst>
                    <a:ext uri="{9D8B030D-6E8A-4147-A177-3AD203B41FA5}">
                      <a16:colId xmlns:a16="http://schemas.microsoft.com/office/drawing/2014/main" val="20001"/>
                    </a:ext>
                  </a:extLst>
                </a:gridCol>
                <a:gridCol w="4051456">
                  <a:extLst>
                    <a:ext uri="{9D8B030D-6E8A-4147-A177-3AD203B41FA5}">
                      <a16:colId xmlns:a16="http://schemas.microsoft.com/office/drawing/2014/main" val="20002"/>
                    </a:ext>
                  </a:extLst>
                </a:gridCol>
              </a:tblGrid>
              <a:tr h="400932">
                <a:tc>
                  <a:txBody>
                    <a:bodyPr/>
                    <a:lstStyle/>
                    <a:p>
                      <a:pPr algn="ctr"/>
                      <a:r>
                        <a:rPr lang="en-GB" b="1" i="1" dirty="0">
                          <a:latin typeface="Twinkl Cursive Looped" panose="02000000000000000000" pitchFamily="2" charset="0"/>
                        </a:rPr>
                        <a:t>Key Knowledge</a:t>
                      </a:r>
                      <a:endParaRPr lang="en-US" b="1" i="1" dirty="0">
                        <a:latin typeface="Twinkl Cursive Looped" panose="02000000000000000000" pitchFamily="2" charset="0"/>
                      </a:endParaRPr>
                    </a:p>
                  </a:txBody>
                  <a:tcPr/>
                </a:tc>
                <a:tc>
                  <a:txBody>
                    <a:bodyPr/>
                    <a:lstStyle/>
                    <a:p>
                      <a:pPr algn="ctr"/>
                      <a:r>
                        <a:rPr lang="en-GB" b="1" i="1" dirty="0">
                          <a:latin typeface="Twinkl Cursive Looped" panose="02000000000000000000" pitchFamily="2" charset="0"/>
                        </a:rPr>
                        <a:t>Key Skills</a:t>
                      </a:r>
                      <a:endParaRPr lang="en-US" b="1" i="1" dirty="0">
                        <a:latin typeface="Twinkl Cursive Looped" panose="02000000000000000000" pitchFamily="2" charset="0"/>
                      </a:endParaRPr>
                    </a:p>
                  </a:txBody>
                  <a:tcPr/>
                </a:tc>
                <a:tc>
                  <a:txBody>
                    <a:bodyPr/>
                    <a:lstStyle/>
                    <a:p>
                      <a:pPr algn="ctr"/>
                      <a:r>
                        <a:rPr lang="en-GB" b="1" i="1" dirty="0">
                          <a:latin typeface="Twinkl Cursive Looped" panose="02000000000000000000" pitchFamily="2" charset="0"/>
                        </a:rPr>
                        <a:t>Key Vocabulary</a:t>
                      </a:r>
                      <a:endParaRPr lang="en-US" b="1" i="1" dirty="0">
                        <a:latin typeface="Twinkl Cursive Looped" panose="02000000000000000000" pitchFamily="2" charset="0"/>
                      </a:endParaRPr>
                    </a:p>
                  </a:txBody>
                  <a:tcPr/>
                </a:tc>
                <a:extLst>
                  <a:ext uri="{0D108BD9-81ED-4DB2-BD59-A6C34878D82A}">
                    <a16:rowId xmlns:a16="http://schemas.microsoft.com/office/drawing/2014/main" val="10000"/>
                  </a:ext>
                </a:extLst>
              </a:tr>
              <a:tr h="4988067">
                <a:tc>
                  <a:txBody>
                    <a:bodyPr/>
                    <a:lstStyle/>
                    <a:p>
                      <a:pPr lvl="0" algn="l">
                        <a:lnSpc>
                          <a:spcPct val="100000"/>
                        </a:lnSpc>
                        <a:spcBef>
                          <a:spcPts val="0"/>
                        </a:spcBef>
                        <a:spcAft>
                          <a:spcPts val="0"/>
                        </a:spcAft>
                        <a:buNone/>
                      </a:pPr>
                      <a:endParaRPr lang="en-GB" sz="1400" b="1" i="0" u="sng" strike="noStrike" noProof="0" dirty="0"/>
                    </a:p>
                    <a:p>
                      <a:pPr lvl="0" algn="l">
                        <a:lnSpc>
                          <a:spcPct val="100000"/>
                        </a:lnSpc>
                        <a:spcBef>
                          <a:spcPts val="0"/>
                        </a:spcBef>
                        <a:spcAft>
                          <a:spcPts val="0"/>
                        </a:spcAft>
                        <a:buNone/>
                      </a:pPr>
                      <a:endParaRPr lang="en-GB" sz="1400" b="1" i="0" u="sng" strike="noStrike" noProof="0" dirty="0">
                        <a:latin typeface="Calibri"/>
                      </a:endParaRPr>
                    </a:p>
                    <a:p>
                      <a:pPr lvl="0">
                        <a:buNone/>
                      </a:pPr>
                      <a:endParaRPr lang="en-GB" sz="1200" b="0" i="0" u="none" strike="noStrike" noProof="0" dirty="0">
                        <a:latin typeface="Calibri"/>
                      </a:endParaRPr>
                    </a:p>
                    <a:p>
                      <a:pPr lvl="0">
                        <a:buNone/>
                      </a:pPr>
                      <a:endParaRPr lang="en-GB" sz="1200" b="0" i="0" u="none" strike="noStrike" noProof="0" dirty="0">
                        <a:latin typeface="Calibri"/>
                      </a:endParaRPr>
                    </a:p>
                    <a:p>
                      <a:pPr lvl="0">
                        <a:buNone/>
                      </a:pPr>
                      <a:endParaRPr lang="en-GB" sz="1200" b="0" i="0" u="none" strike="noStrike" noProof="0" dirty="0">
                        <a:latin typeface="Calibri"/>
                      </a:endParaRPr>
                    </a:p>
                    <a:p>
                      <a:pPr lvl="0">
                        <a:buNone/>
                      </a:pPr>
                      <a:endParaRPr lang="en-GB" sz="1400" b="0" i="0" u="none" strike="noStrike" noProof="0" dirty="0">
                        <a:latin typeface="Calibri"/>
                      </a:endParaRPr>
                    </a:p>
                    <a:p>
                      <a:pPr lvl="0">
                        <a:buNone/>
                      </a:pPr>
                      <a:endParaRPr lang="en-GB" sz="1400" b="0" i="0" u="none" strike="noStrike" noProof="0" dirty="0">
                        <a:latin typeface="Calibri"/>
                      </a:endParaRPr>
                    </a:p>
                    <a:p>
                      <a:pPr lvl="0">
                        <a:buNone/>
                      </a:pPr>
                      <a:endParaRPr lang="en-GB" sz="1400" b="0" i="0" u="none" strike="noStrike" noProof="0" dirty="0">
                        <a:latin typeface="Calibri"/>
                      </a:endParaRPr>
                    </a:p>
                    <a:p>
                      <a:pPr lvl="0">
                        <a:buNone/>
                      </a:pPr>
                      <a:endParaRPr lang="en-GB" sz="1400" b="0" i="0" u="none" strike="noStrike" noProof="0" dirty="0">
                        <a:latin typeface="Calibri"/>
                      </a:endParaRPr>
                    </a:p>
                  </a:txBody>
                  <a:tcPr/>
                </a:tc>
                <a:tc>
                  <a:txBody>
                    <a:bodyPr/>
                    <a:lstStyle/>
                    <a:p>
                      <a:pPr marL="171450" indent="-171450">
                        <a:buFont typeface="Wingdings" panose="05000000000000000000" pitchFamily="2" charset="2"/>
                        <a:buChar char="Ø"/>
                      </a:pPr>
                      <a:r>
                        <a:rPr lang="en-GB" sz="1200" kern="1200" dirty="0">
                          <a:solidFill>
                            <a:schemeClr val="tx1"/>
                          </a:solidFill>
                          <a:effectLst/>
                          <a:latin typeface="Twinkl Cursive Looped" panose="02000000000000000000" pitchFamily="2" charset="0"/>
                          <a:ea typeface="+mn-ea"/>
                          <a:cs typeface="+mn-cs"/>
                        </a:rPr>
                        <a:t>I can identify a season.</a:t>
                      </a:r>
                    </a:p>
                    <a:p>
                      <a:pPr marL="171450" indent="-171450">
                        <a:buFont typeface="Wingdings" panose="05000000000000000000" pitchFamily="2" charset="2"/>
                        <a:buChar char="Ø"/>
                      </a:pPr>
                      <a:endParaRPr lang="en-GB" sz="1200" kern="1200" dirty="0">
                        <a:solidFill>
                          <a:schemeClr val="tx1"/>
                        </a:solidFill>
                        <a:effectLst/>
                        <a:latin typeface="Twinkl Cursive Looped" panose="02000000000000000000" pitchFamily="2" charset="0"/>
                        <a:ea typeface="+mn-ea"/>
                        <a:cs typeface="+mn-cs"/>
                      </a:endParaRPr>
                    </a:p>
                    <a:p>
                      <a:pPr marL="171450" indent="-171450">
                        <a:buFont typeface="Wingdings" panose="05000000000000000000" pitchFamily="2" charset="2"/>
                        <a:buChar char="Ø"/>
                      </a:pPr>
                      <a:r>
                        <a:rPr lang="en-GB" sz="1200" kern="1200" dirty="0">
                          <a:solidFill>
                            <a:schemeClr val="tx1"/>
                          </a:solidFill>
                          <a:effectLst/>
                          <a:latin typeface="Twinkl Cursive Looped" panose="02000000000000000000" pitchFamily="2" charset="0"/>
                          <a:ea typeface="+mn-ea"/>
                          <a:cs typeface="+mn-cs"/>
                        </a:rPr>
                        <a:t>I can name each of the four seasons.</a:t>
                      </a:r>
                    </a:p>
                    <a:p>
                      <a:pPr marL="0" indent="0">
                        <a:buFont typeface="Wingdings" panose="05000000000000000000" pitchFamily="2" charset="2"/>
                        <a:buNone/>
                      </a:pPr>
                      <a:endParaRPr lang="en-GB" sz="1200" kern="1200" dirty="0">
                        <a:solidFill>
                          <a:schemeClr val="tx1"/>
                        </a:solidFill>
                        <a:effectLst/>
                        <a:latin typeface="Twinkl Cursive Looped" panose="02000000000000000000" pitchFamily="2" charset="0"/>
                        <a:ea typeface="+mn-ea"/>
                        <a:cs typeface="+mn-cs"/>
                      </a:endParaRPr>
                    </a:p>
                    <a:p>
                      <a:pPr marL="171450" indent="-171450">
                        <a:buFont typeface="Wingdings" panose="05000000000000000000" pitchFamily="2" charset="2"/>
                        <a:buChar char="Ø"/>
                      </a:pPr>
                      <a:r>
                        <a:rPr lang="en-GB" sz="1200" kern="1200" dirty="0">
                          <a:solidFill>
                            <a:schemeClr val="tx1"/>
                          </a:solidFill>
                          <a:effectLst/>
                          <a:latin typeface="Twinkl Cursive Looped" panose="02000000000000000000" pitchFamily="2" charset="0"/>
                          <a:ea typeface="+mn-ea"/>
                          <a:cs typeface="+mn-cs"/>
                        </a:rPr>
                        <a:t>I can give examples of things that happen in the seasons.</a:t>
                      </a:r>
                    </a:p>
                    <a:p>
                      <a:pPr marL="171450" indent="-171450">
                        <a:buFont typeface="Wingdings" panose="05000000000000000000" pitchFamily="2" charset="2"/>
                        <a:buChar char="Ø"/>
                      </a:pPr>
                      <a:r>
                        <a:rPr lang="en-GB" sz="1200" kern="1200" dirty="0">
                          <a:solidFill>
                            <a:schemeClr val="tx1"/>
                          </a:solidFill>
                          <a:effectLst/>
                          <a:latin typeface="Twinkl Cursive Looped" panose="02000000000000000000" pitchFamily="2" charset="0"/>
                          <a:ea typeface="+mn-ea"/>
                          <a:cs typeface="+mn-cs"/>
                        </a:rPr>
                        <a:t> </a:t>
                      </a:r>
                    </a:p>
                    <a:p>
                      <a:pPr marL="171450" indent="-171450">
                        <a:buFont typeface="Wingdings" panose="05000000000000000000" pitchFamily="2" charset="2"/>
                        <a:buChar char="Ø"/>
                      </a:pPr>
                      <a:r>
                        <a:rPr lang="en-GB" sz="1200" kern="1200" dirty="0">
                          <a:solidFill>
                            <a:schemeClr val="tx1"/>
                          </a:solidFill>
                          <a:effectLst/>
                          <a:latin typeface="Twinkl Cursive Looped" panose="02000000000000000000" pitchFamily="2" charset="0"/>
                          <a:ea typeface="+mn-ea"/>
                          <a:cs typeface="+mn-cs"/>
                        </a:rPr>
                        <a:t>I can describe the changes seen between seasons.</a:t>
                      </a:r>
                    </a:p>
                    <a:p>
                      <a:pPr marL="171450" indent="-171450">
                        <a:buFont typeface="Wingdings" panose="05000000000000000000" pitchFamily="2" charset="2"/>
                        <a:buChar char="Ø"/>
                      </a:pPr>
                      <a:endParaRPr lang="en-GB" sz="1200" kern="1200" dirty="0">
                        <a:solidFill>
                          <a:schemeClr val="tx1"/>
                        </a:solidFill>
                        <a:effectLst/>
                        <a:latin typeface="Twinkl Cursive Looped" panose="02000000000000000000" pitchFamily="2" charset="0"/>
                        <a:ea typeface="+mn-ea"/>
                        <a:cs typeface="+mn-cs"/>
                      </a:endParaRPr>
                    </a:p>
                    <a:p>
                      <a:pPr marL="171450" indent="-171450">
                        <a:buFont typeface="Wingdings" panose="05000000000000000000" pitchFamily="2" charset="2"/>
                        <a:buChar char="Ø"/>
                      </a:pPr>
                      <a:r>
                        <a:rPr lang="en-GB" sz="1200" kern="1200" dirty="0">
                          <a:solidFill>
                            <a:schemeClr val="tx1"/>
                          </a:solidFill>
                          <a:effectLst/>
                          <a:latin typeface="Twinkl Cursive Looped" panose="02000000000000000000" pitchFamily="2" charset="0"/>
                          <a:ea typeface="+mn-ea"/>
                          <a:cs typeface="+mn-cs"/>
                        </a:rPr>
                        <a:t>I can name some signs of Autumn.</a:t>
                      </a:r>
                    </a:p>
                    <a:p>
                      <a:pPr marL="171450" indent="-171450">
                        <a:buFont typeface="Wingdings" panose="05000000000000000000" pitchFamily="2" charset="2"/>
                        <a:buChar char="Ø"/>
                      </a:pPr>
                      <a:endParaRPr lang="en-GB" sz="1200" kern="1200" dirty="0">
                        <a:solidFill>
                          <a:schemeClr val="tx1"/>
                        </a:solidFill>
                        <a:effectLst/>
                        <a:latin typeface="Twinkl Cursive Looped" panose="02000000000000000000" pitchFamily="2" charset="0"/>
                        <a:ea typeface="+mn-ea"/>
                        <a:cs typeface="+mn-cs"/>
                      </a:endParaRPr>
                    </a:p>
                    <a:p>
                      <a:pPr marL="171450" indent="-171450">
                        <a:buFont typeface="Wingdings" panose="05000000000000000000" pitchFamily="2" charset="2"/>
                        <a:buChar char="Ø"/>
                      </a:pPr>
                      <a:r>
                        <a:rPr lang="en-GB" sz="1200" kern="1200" dirty="0">
                          <a:solidFill>
                            <a:schemeClr val="tx1"/>
                          </a:solidFill>
                          <a:effectLst/>
                          <a:latin typeface="Twinkl Cursive Looped" panose="02000000000000000000" pitchFamily="2" charset="0"/>
                          <a:ea typeface="+mn-ea"/>
                          <a:cs typeface="+mn-cs"/>
                        </a:rPr>
                        <a:t>I can spot seasonal changes in my local area.</a:t>
                      </a:r>
                    </a:p>
                    <a:p>
                      <a:pPr marL="171450" indent="-171450">
                        <a:buFont typeface="Wingdings" panose="05000000000000000000" pitchFamily="2" charset="2"/>
                        <a:buChar char="Ø"/>
                      </a:pPr>
                      <a:endParaRPr lang="en-GB" sz="1200" kern="1200" dirty="0">
                        <a:solidFill>
                          <a:schemeClr val="tx1"/>
                        </a:solidFill>
                        <a:effectLst/>
                        <a:latin typeface="Twinkl Cursive Looped" panose="02000000000000000000" pitchFamily="2" charset="0"/>
                        <a:ea typeface="+mn-ea"/>
                        <a:cs typeface="+mn-cs"/>
                      </a:endParaRPr>
                    </a:p>
                    <a:p>
                      <a:pPr marL="171450" indent="-171450">
                        <a:buFont typeface="Wingdings" panose="05000000000000000000" pitchFamily="2" charset="2"/>
                        <a:buChar char="Ø"/>
                      </a:pPr>
                      <a:r>
                        <a:rPr lang="en-GB" sz="1200" kern="1200" dirty="0">
                          <a:solidFill>
                            <a:schemeClr val="tx1"/>
                          </a:solidFill>
                          <a:effectLst/>
                          <a:latin typeface="Twinkl Cursive Looped" panose="02000000000000000000" pitchFamily="2" charset="0"/>
                          <a:ea typeface="+mn-ea"/>
                          <a:cs typeface="+mn-cs"/>
                        </a:rPr>
                        <a:t>I can describe the weather associated with Autumn and Winter.</a:t>
                      </a:r>
                    </a:p>
                    <a:p>
                      <a:pPr marL="171450" indent="-171450">
                        <a:buFont typeface="Wingdings" panose="05000000000000000000" pitchFamily="2" charset="2"/>
                        <a:buChar char="Ø"/>
                      </a:pPr>
                      <a:endParaRPr lang="en-GB" sz="1200" kern="1200" dirty="0">
                        <a:solidFill>
                          <a:schemeClr val="tx1"/>
                        </a:solidFill>
                        <a:effectLst/>
                        <a:latin typeface="Twinkl Cursive Looped" panose="02000000000000000000" pitchFamily="2" charset="0"/>
                        <a:ea typeface="+mn-ea"/>
                        <a:cs typeface="+mn-cs"/>
                      </a:endParaRPr>
                    </a:p>
                    <a:p>
                      <a:pPr marL="171450" indent="-171450">
                        <a:buFont typeface="Wingdings" panose="05000000000000000000" pitchFamily="2" charset="2"/>
                        <a:buChar char="Ø"/>
                      </a:pPr>
                      <a:r>
                        <a:rPr lang="en-GB" sz="1200" kern="1200" dirty="0">
                          <a:solidFill>
                            <a:schemeClr val="tx1"/>
                          </a:solidFill>
                          <a:effectLst/>
                          <a:latin typeface="Twinkl Cursive Looped" panose="02000000000000000000" pitchFamily="2" charset="0"/>
                          <a:ea typeface="+mn-ea"/>
                          <a:cs typeface="+mn-cs"/>
                        </a:rPr>
                        <a:t>I can describe how things change in nature during Autumn and Winter.</a:t>
                      </a:r>
                    </a:p>
                    <a:p>
                      <a:pPr marL="171450" indent="-171450">
                        <a:buFont typeface="Wingdings" panose="05000000000000000000" pitchFamily="2" charset="2"/>
                        <a:buChar char="Ø"/>
                      </a:pPr>
                      <a:endParaRPr lang="en-GB" sz="1200" kern="1200" dirty="0">
                        <a:solidFill>
                          <a:schemeClr val="tx1"/>
                        </a:solidFill>
                        <a:effectLst/>
                        <a:latin typeface="Twinkl Cursive Looped" panose="02000000000000000000" pitchFamily="2" charset="0"/>
                        <a:ea typeface="+mn-ea"/>
                        <a:cs typeface="+mn-cs"/>
                      </a:endParaRPr>
                    </a:p>
                    <a:p>
                      <a:pPr marL="171450" indent="-171450">
                        <a:buFont typeface="Wingdings" panose="05000000000000000000" pitchFamily="2" charset="2"/>
                        <a:buChar char="Ø"/>
                      </a:pPr>
                      <a:r>
                        <a:rPr lang="en-GB" sz="1200" kern="1200" dirty="0">
                          <a:solidFill>
                            <a:schemeClr val="tx1"/>
                          </a:solidFill>
                          <a:effectLst/>
                          <a:latin typeface="Twinkl Cursive Looped" panose="02000000000000000000" pitchFamily="2" charset="0"/>
                          <a:ea typeface="+mn-ea"/>
                          <a:cs typeface="+mn-cs"/>
                        </a:rPr>
                        <a:t>I can gather and record careful observations.</a:t>
                      </a:r>
                    </a:p>
                    <a:p>
                      <a:pPr marL="171450" indent="-171450">
                        <a:buFont typeface="Wingdings" panose="05000000000000000000" pitchFamily="2" charset="2"/>
                        <a:buChar char="Ø"/>
                      </a:pPr>
                      <a:endParaRPr lang="en-GB" sz="1200" kern="1200" dirty="0">
                        <a:solidFill>
                          <a:schemeClr val="tx1"/>
                        </a:solidFill>
                        <a:effectLst/>
                        <a:latin typeface="Twinkl Cursive Looped" panose="02000000000000000000" pitchFamily="2" charset="0"/>
                        <a:ea typeface="+mn-ea"/>
                        <a:cs typeface="+mn-cs"/>
                      </a:endParaRPr>
                    </a:p>
                    <a:p>
                      <a:pPr marL="171450" indent="-171450">
                        <a:buFont typeface="Wingdings" panose="05000000000000000000" pitchFamily="2" charset="2"/>
                        <a:buChar char="Ø"/>
                      </a:pPr>
                      <a:r>
                        <a:rPr lang="en-GB" sz="1200" kern="1200" dirty="0">
                          <a:solidFill>
                            <a:schemeClr val="tx1"/>
                          </a:solidFill>
                          <a:effectLst/>
                          <a:latin typeface="Twinkl Cursive Looped" panose="02000000000000000000" pitchFamily="2" charset="0"/>
                          <a:ea typeface="+mn-ea"/>
                          <a:cs typeface="+mn-cs"/>
                        </a:rPr>
                        <a:t>I can make observations about the weather.</a:t>
                      </a:r>
                    </a:p>
                    <a:p>
                      <a:endParaRPr lang="en-GB" sz="1800" kern="1200" dirty="0">
                        <a:solidFill>
                          <a:schemeClr val="tx1"/>
                        </a:solidFill>
                        <a:effectLst/>
                        <a:latin typeface="+mn-lt"/>
                        <a:ea typeface="+mn-ea"/>
                        <a:cs typeface="+mn-cs"/>
                      </a:endParaRPr>
                    </a:p>
                    <a:p>
                      <a:endParaRPr lang="en-GB" sz="1800" b="0" i="0" u="none" strike="noStrike" kern="1200" noProof="0" dirty="0">
                        <a:solidFill>
                          <a:schemeClr val="tx1"/>
                        </a:solidFill>
                        <a:effectLst/>
                        <a:latin typeface="+mn-lt"/>
                        <a:ea typeface="+mn-ea"/>
                        <a:cs typeface="+mn-cs"/>
                      </a:endParaRPr>
                    </a:p>
                    <a:p>
                      <a:endParaRPr lang="en-US" sz="1400" b="0" i="0" u="none" strike="noStrike" noProof="0" dirty="0">
                        <a:latin typeface="Calibri"/>
                      </a:endParaRPr>
                    </a:p>
                  </a:txBody>
                  <a:tcPr/>
                </a:tc>
                <a:tc>
                  <a:txBody>
                    <a:bodyPr/>
                    <a:lstStyle/>
                    <a:p>
                      <a:r>
                        <a:rPr lang="en-US" sz="1200" b="1" i="1" dirty="0">
                          <a:latin typeface="Twinkl Cursive Looped" panose="02000000000000000000" pitchFamily="2" charset="0"/>
                        </a:rPr>
                        <a:t>Seasons: </a:t>
                      </a:r>
                      <a:r>
                        <a:rPr lang="en-US" sz="1200" dirty="0">
                          <a:latin typeface="Twinkl Cursive Looped" panose="02000000000000000000" pitchFamily="2" charset="0"/>
                        </a:rPr>
                        <a:t>In the UK, there are four seasons each year. They are spring, summer, autumn and winter. </a:t>
                      </a:r>
                    </a:p>
                    <a:p>
                      <a:endParaRPr lang="en-US" sz="1200" dirty="0">
                        <a:latin typeface="Twinkl Cursive Looped" panose="02000000000000000000" pitchFamily="2" charset="0"/>
                      </a:endParaRPr>
                    </a:p>
                    <a:p>
                      <a:r>
                        <a:rPr lang="en-US" sz="1200" b="1" i="1" dirty="0">
                          <a:latin typeface="Twinkl Cursive Looped" panose="02000000000000000000" pitchFamily="2" charset="0"/>
                        </a:rPr>
                        <a:t>Autumn:</a:t>
                      </a:r>
                      <a:r>
                        <a:rPr lang="en-US" sz="1200" dirty="0">
                          <a:latin typeface="Twinkl Cursive Looped" panose="02000000000000000000" pitchFamily="2" charset="0"/>
                        </a:rPr>
                        <a:t> In autumn, the temperature begins to get lower and it can be quite chilly and windy. It starts to get darker earlier in the day. Some animals get ready to hibernate and some types of trees lose their leaves. </a:t>
                      </a:r>
                    </a:p>
                    <a:p>
                      <a:endParaRPr lang="en-US" sz="1200" dirty="0">
                        <a:latin typeface="Twinkl Cursive Looped" panose="02000000000000000000" pitchFamily="2" charset="0"/>
                      </a:endParaRPr>
                    </a:p>
                    <a:p>
                      <a:r>
                        <a:rPr lang="en-US" sz="1200" b="1" i="1" dirty="0">
                          <a:latin typeface="Twinkl Cursive Looped" panose="02000000000000000000" pitchFamily="2" charset="0"/>
                        </a:rPr>
                        <a:t>Winter: </a:t>
                      </a:r>
                      <a:r>
                        <a:rPr lang="en-US" sz="1200" dirty="0">
                          <a:latin typeface="Twinkl Cursive Looped" panose="02000000000000000000" pitchFamily="2" charset="0"/>
                        </a:rPr>
                        <a:t>Winter is the coldest season of the year. It can be very rainy and windy and it might even snow. Not many flowers are in bloom during winter and lots of trees have lost all their leaves. Some animals hibernate during winter and many are less active than in the warmer months. </a:t>
                      </a:r>
                    </a:p>
                    <a:p>
                      <a:endParaRPr lang="en-US" sz="1200" dirty="0">
                        <a:latin typeface="Twinkl Cursive Looped" panose="02000000000000000000" pitchFamily="2" charset="0"/>
                      </a:endParaRPr>
                    </a:p>
                    <a:p>
                      <a:r>
                        <a:rPr lang="en-US" sz="1200" b="1" i="1" dirty="0">
                          <a:latin typeface="Twinkl Cursive Looped" panose="02000000000000000000" pitchFamily="2" charset="0"/>
                        </a:rPr>
                        <a:t>Weather: </a:t>
                      </a:r>
                      <a:r>
                        <a:rPr lang="en-US" sz="1200" dirty="0">
                          <a:latin typeface="Twinkl Cursive Looped" panose="02000000000000000000" pitchFamily="2" charset="0"/>
                        </a:rPr>
                        <a:t>The weather includes the temperature outside, how windy it is and rainfall (how much it rains). We can also describe cloud, snow and sun. </a:t>
                      </a:r>
                    </a:p>
                    <a:p>
                      <a:endParaRPr lang="en-US" sz="1200" dirty="0">
                        <a:latin typeface="Twinkl Cursive Looped" panose="02000000000000000000" pitchFamily="2" charset="0"/>
                      </a:endParaRPr>
                    </a:p>
                    <a:p>
                      <a:r>
                        <a:rPr lang="en-US" sz="1200" b="1" i="1" dirty="0">
                          <a:latin typeface="Twinkl Cursive Looped" panose="02000000000000000000" pitchFamily="2" charset="0"/>
                        </a:rPr>
                        <a:t>Daylight: </a:t>
                      </a:r>
                      <a:r>
                        <a:rPr lang="en-US" sz="1200" dirty="0">
                          <a:latin typeface="Twinkl Cursive Looped" panose="02000000000000000000" pitchFamily="2" charset="0"/>
                        </a:rPr>
                        <a:t>Daylight is when it is light outside. The amount of daylight changes with each season.</a:t>
                      </a:r>
                    </a:p>
                  </a:txBody>
                  <a:tcPr/>
                </a:tc>
                <a:extLst>
                  <a:ext uri="{0D108BD9-81ED-4DB2-BD59-A6C34878D82A}">
                    <a16:rowId xmlns:a16="http://schemas.microsoft.com/office/drawing/2014/main" val="10001"/>
                  </a:ext>
                </a:extLst>
              </a:tr>
            </a:tbl>
          </a:graphicData>
        </a:graphic>
      </p:graphicFrame>
      <p:sp>
        <p:nvSpPr>
          <p:cNvPr id="2" name="TextBox 1">
            <a:extLst>
              <a:ext uri="{FF2B5EF4-FFF2-40B4-BE49-F238E27FC236}">
                <a16:creationId xmlns:a16="http://schemas.microsoft.com/office/drawing/2014/main" id="{D4D9FDD8-49FE-43BF-915D-B462021A08F1}"/>
              </a:ext>
            </a:extLst>
          </p:cNvPr>
          <p:cNvSpPr txBox="1"/>
          <p:nvPr/>
        </p:nvSpPr>
        <p:spPr>
          <a:xfrm>
            <a:off x="993884" y="453011"/>
            <a:ext cx="10204008" cy="338554"/>
          </a:xfrm>
          <a:prstGeom prst="rect">
            <a:avLst/>
          </a:prstGeom>
          <a:noFill/>
        </p:spPr>
        <p:txBody>
          <a:bodyPr wrap="square" lIns="91440" tIns="45720" rIns="91440" bIns="45720" rtlCol="0" anchor="t">
            <a:spAutoFit/>
          </a:bodyPr>
          <a:lstStyle/>
          <a:p>
            <a:r>
              <a:rPr lang="en-GB" sz="1600" b="1" i="1" dirty="0">
                <a:latin typeface="Twinkl Cursive Looped" panose="02000000000000000000" pitchFamily="2" charset="0"/>
              </a:rPr>
              <a:t>Title: </a:t>
            </a:r>
            <a:r>
              <a:rPr lang="en-GB" sz="1600" dirty="0">
                <a:latin typeface="Twinkl Cursive Looped" panose="02000000000000000000" pitchFamily="2" charset="0"/>
              </a:rPr>
              <a:t>Seasonal Changes – Autumn and Winter</a:t>
            </a:r>
            <a:r>
              <a:rPr lang="en-GB" sz="1600" b="1" i="1" dirty="0">
                <a:latin typeface="Twinkl Cursive Looped" panose="02000000000000000000" pitchFamily="2" charset="0"/>
              </a:rPr>
              <a:t>          Subject: </a:t>
            </a:r>
            <a:r>
              <a:rPr lang="en-GB" sz="1600" dirty="0">
                <a:latin typeface="Twinkl Cursive Looped" panose="02000000000000000000" pitchFamily="2" charset="0"/>
              </a:rPr>
              <a:t>Science                                                   </a:t>
            </a:r>
            <a:r>
              <a:rPr lang="en-GB" sz="1600" b="1" i="1" dirty="0">
                <a:latin typeface="Twinkl Cursive Looped" panose="02000000000000000000" pitchFamily="2" charset="0"/>
              </a:rPr>
              <a:t>Year: </a:t>
            </a:r>
            <a:r>
              <a:rPr lang="en-GB" sz="1600" dirty="0">
                <a:latin typeface="Twinkl Cursive Looped" panose="02000000000000000000" pitchFamily="2" charset="0"/>
              </a:rPr>
              <a:t>1</a:t>
            </a:r>
          </a:p>
        </p:txBody>
      </p:sp>
      <p:pic>
        <p:nvPicPr>
          <p:cNvPr id="6" name="Picture 5" descr="A logo with a cross and handshake&#10;&#10;Description automatically generated">
            <a:extLst>
              <a:ext uri="{FF2B5EF4-FFF2-40B4-BE49-F238E27FC236}">
                <a16:creationId xmlns:a16="http://schemas.microsoft.com/office/drawing/2014/main" id="{5F273F7A-C488-B383-9C65-7F1A6A350BB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1764" y="102680"/>
            <a:ext cx="804862" cy="804862"/>
          </a:xfrm>
          <a:prstGeom prst="rect">
            <a:avLst/>
          </a:prstGeom>
        </p:spPr>
      </p:pic>
      <p:pic>
        <p:nvPicPr>
          <p:cNvPr id="10" name="Picture 9" descr="A logo with a cross and handshake&#10;&#10;Description automatically generated">
            <a:extLst>
              <a:ext uri="{FF2B5EF4-FFF2-40B4-BE49-F238E27FC236}">
                <a16:creationId xmlns:a16="http://schemas.microsoft.com/office/drawing/2014/main" id="{237B36E0-FAC5-652E-0D15-9F08400D44E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9337" y="102680"/>
            <a:ext cx="804862" cy="804862"/>
          </a:xfrm>
          <a:prstGeom prst="rect">
            <a:avLst/>
          </a:prstGeom>
        </p:spPr>
      </p:pic>
      <p:pic>
        <p:nvPicPr>
          <p:cNvPr id="4" name="Picture 3">
            <a:extLst>
              <a:ext uri="{FF2B5EF4-FFF2-40B4-BE49-F238E27FC236}">
                <a16:creationId xmlns:a16="http://schemas.microsoft.com/office/drawing/2014/main" id="{DE32843A-887A-CC78-4980-8C446634C051}"/>
              </a:ext>
            </a:extLst>
          </p:cNvPr>
          <p:cNvPicPr>
            <a:picLocks noChangeAspect="1"/>
          </p:cNvPicPr>
          <p:nvPr/>
        </p:nvPicPr>
        <p:blipFill>
          <a:blip r:embed="rId5"/>
          <a:stretch>
            <a:fillRect/>
          </a:stretch>
        </p:blipFill>
        <p:spPr>
          <a:xfrm>
            <a:off x="1" y="6498854"/>
            <a:ext cx="12134198" cy="361814"/>
          </a:xfrm>
          <a:prstGeom prst="rect">
            <a:avLst/>
          </a:prstGeom>
        </p:spPr>
      </p:pic>
      <p:pic>
        <p:nvPicPr>
          <p:cNvPr id="7" name="Picture 6">
            <a:extLst>
              <a:ext uri="{FF2B5EF4-FFF2-40B4-BE49-F238E27FC236}">
                <a16:creationId xmlns:a16="http://schemas.microsoft.com/office/drawing/2014/main" id="{D6BB1674-C03B-DCEE-1D84-048DD8EBD125}"/>
              </a:ext>
            </a:extLst>
          </p:cNvPr>
          <p:cNvPicPr>
            <a:picLocks noChangeAspect="1"/>
          </p:cNvPicPr>
          <p:nvPr/>
        </p:nvPicPr>
        <p:blipFill>
          <a:blip r:embed="rId6"/>
          <a:stretch>
            <a:fillRect/>
          </a:stretch>
        </p:blipFill>
        <p:spPr>
          <a:xfrm>
            <a:off x="809238" y="1577466"/>
            <a:ext cx="2254366" cy="3314870"/>
          </a:xfrm>
          <a:prstGeom prst="rect">
            <a:avLst/>
          </a:prstGeom>
        </p:spPr>
      </p:pic>
      <p:pic>
        <p:nvPicPr>
          <p:cNvPr id="11" name="Picture 10">
            <a:extLst>
              <a:ext uri="{FF2B5EF4-FFF2-40B4-BE49-F238E27FC236}">
                <a16:creationId xmlns:a16="http://schemas.microsoft.com/office/drawing/2014/main" id="{E608BFB4-367E-3AD8-534C-E172DFED73D1}"/>
              </a:ext>
            </a:extLst>
          </p:cNvPr>
          <p:cNvPicPr>
            <a:picLocks noChangeAspect="1"/>
          </p:cNvPicPr>
          <p:nvPr/>
        </p:nvPicPr>
        <p:blipFill>
          <a:blip r:embed="rId7"/>
          <a:srcRect t="3534"/>
          <a:stretch/>
        </p:blipFill>
        <p:spPr>
          <a:xfrm>
            <a:off x="121429" y="5006944"/>
            <a:ext cx="3840480" cy="825965"/>
          </a:xfrm>
          <a:prstGeom prst="rect">
            <a:avLst/>
          </a:prstGeom>
        </p:spPr>
      </p:pic>
    </p:spTree>
    <p:extLst>
      <p:ext uri="{BB962C8B-B14F-4D97-AF65-F5344CB8AC3E}">
        <p14:creationId xmlns:p14="http://schemas.microsoft.com/office/powerpoint/2010/main" val="26886601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B99965B1A100345ADC6485E31C9AF80" ma:contentTypeVersion="22" ma:contentTypeDescription="Create a new document." ma:contentTypeScope="" ma:versionID="f42b9e6f642a616a44caefc6c0dbac64">
  <xsd:schema xmlns:xsd="http://www.w3.org/2001/XMLSchema" xmlns:xs="http://www.w3.org/2001/XMLSchema" xmlns:p="http://schemas.microsoft.com/office/2006/metadata/properties" xmlns:ns2="bcf31160-ad25-4728-9c8f-7d6ed1e6e6d9" xmlns:ns3="85b9e259-fc1b-43f2-bcb2-6daabb7bbe35" targetNamespace="http://schemas.microsoft.com/office/2006/metadata/properties" ma:root="true" ma:fieldsID="a94b0d18a1abcd0c5481ec99fc13e554" ns2:_="" ns3:_="">
    <xsd:import namespace="bcf31160-ad25-4728-9c8f-7d6ed1e6e6d9"/>
    <xsd:import namespace="85b9e259-fc1b-43f2-bcb2-6daabb7bbe35"/>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Location"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3:SharedWithUsers" minOccurs="0"/>
                <xsd:element ref="ns3:SharedWithDetails" minOccurs="0"/>
                <xsd:element ref="ns2:MediaLengthInSeconds" minOccurs="0"/>
                <xsd:element ref="ns3:TaxCatchAll" minOccurs="0"/>
                <xsd:element ref="ns2:lcf76f155ced4ddcb4097134ff3c332f"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f31160-ad25-4728-9c8f-7d6ed1e6e6d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e371c685-abba-4b43-bff0-c63be8b2a79e"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5b9e259-fc1b-43f2-bcb2-6daabb7bbe35"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41d794ae-083c-45e2-9bf2-4bfc74432cc9}" ma:internalName="TaxCatchAll" ma:showField="CatchAllData" ma:web="85b9e259-fc1b-43f2-bcb2-6daabb7bbe3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85b9e259-fc1b-43f2-bcb2-6daabb7bbe35">
      <UserInfo>
        <DisplayName>HSTM - Teaching Staff</DisplayName>
        <AccountId>316</AccountId>
        <AccountType/>
      </UserInfo>
      <UserInfo>
        <DisplayName>Gillian Higgins</DisplayName>
        <AccountId>298</AccountId>
        <AccountType/>
      </UserInfo>
    </SharedWithUsers>
    <TaxCatchAll xmlns="85b9e259-fc1b-43f2-bcb2-6daabb7bbe35" xsi:nil="true"/>
    <lcf76f155ced4ddcb4097134ff3c332f xmlns="bcf31160-ad25-4728-9c8f-7d6ed1e6e6d9">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0AB3C13A-FB95-425B-AA2A-8FFC4864250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f31160-ad25-4728-9c8f-7d6ed1e6e6d9"/>
    <ds:schemaRef ds:uri="85b9e259-fc1b-43f2-bcb2-6daabb7bbe3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1045F07-CB2D-4F82-A2F0-C1C36425C926}">
  <ds:schemaRefs>
    <ds:schemaRef ds:uri="http://schemas.microsoft.com/sharepoint/v3/contenttype/forms"/>
  </ds:schemaRefs>
</ds:datastoreItem>
</file>

<file path=customXml/itemProps3.xml><?xml version="1.0" encoding="utf-8"?>
<ds:datastoreItem xmlns:ds="http://schemas.openxmlformats.org/officeDocument/2006/customXml" ds:itemID="{BDD83908-9E59-4937-9044-FB0EE1EE0FB9}">
  <ds:schemaRefs>
    <ds:schemaRef ds:uri="http://schemas.microsoft.com/office/2006/metadata/properties"/>
    <ds:schemaRef ds:uri="http://schemas.microsoft.com/office/infopath/2007/PartnerControls"/>
    <ds:schemaRef ds:uri="1fdec100-cb7e-42ca-8f3f-e6f6262ed542"/>
    <ds:schemaRef ds:uri="35d5a349-2557-4f3b-a369-55748c09dab4"/>
    <ds:schemaRef ds:uri="85b9e259-fc1b-43f2-bcb2-6daabb7bbe35"/>
    <ds:schemaRef ds:uri="bcf31160-ad25-4728-9c8f-7d6ed1e6e6d9"/>
  </ds:schemaRefs>
</ds:datastoreItem>
</file>

<file path=docProps/app.xml><?xml version="1.0" encoding="utf-8"?>
<Properties xmlns="http://schemas.openxmlformats.org/officeDocument/2006/extended-properties" xmlns:vt="http://schemas.openxmlformats.org/officeDocument/2006/docPropsVTypes">
  <TotalTime>22</TotalTime>
  <Words>295</Words>
  <Application>Microsoft Office PowerPoint</Application>
  <PresentationFormat>Widescreen</PresentationFormat>
  <Paragraphs>41</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Twinkl Cursive Looped</vt:lpstr>
      <vt:lpstr>Wingdings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 Lovgreen</dc:creator>
  <cp:lastModifiedBy>Kathy McTeague</cp:lastModifiedBy>
  <cp:revision>3</cp:revision>
  <cp:lastPrinted>2023-02-17T12:20:22Z</cp:lastPrinted>
  <dcterms:created xsi:type="dcterms:W3CDTF">2019-06-24T09:29:42Z</dcterms:created>
  <dcterms:modified xsi:type="dcterms:W3CDTF">2024-10-27T14:50:30Z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0x010100AB99965B1A100345ADC6485E31C9AF80</vt:lpwstr>
  </property>
  <property fmtid="{D5CDD505-2E9C-101B-9397-08002B2CF9AE}" pid="3" name="Order">
    <vt:r8>206200</vt:r8>
  </property>
  <property fmtid="{D5CDD505-2E9C-101B-9397-08002B2CF9AE}" pid="4" name="MediaServiceImageTags">
    <vt:lpwstr/>
  </property>
</Properties>
</file>