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A1D312B-FE9D-431A-92AE-9F22F5A78EAF}" v="25" dt="2024-03-02T11:38:46.17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7" d="100"/>
          <a:sy n="47" d="100"/>
        </p:scale>
        <p:origin x="1027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22400-B213-4500-A930-C030C150D773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F1E9-AFFD-4A23-8363-588A6595F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992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22400-B213-4500-A930-C030C150D773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F1E9-AFFD-4A23-8363-588A6595F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946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22400-B213-4500-A930-C030C150D773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F1E9-AFFD-4A23-8363-588A6595F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771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22400-B213-4500-A930-C030C150D773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F1E9-AFFD-4A23-8363-588A6595F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640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22400-B213-4500-A930-C030C150D773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F1E9-AFFD-4A23-8363-588A6595F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714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22400-B213-4500-A930-C030C150D773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F1E9-AFFD-4A23-8363-588A6595F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812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22400-B213-4500-A930-C030C150D773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F1E9-AFFD-4A23-8363-588A6595F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80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22400-B213-4500-A930-C030C150D773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F1E9-AFFD-4A23-8363-588A6595F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492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22400-B213-4500-A930-C030C150D773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F1E9-AFFD-4A23-8363-588A6595F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758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22400-B213-4500-A930-C030C150D773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F1E9-AFFD-4A23-8363-588A6595F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68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22400-B213-4500-A930-C030C150D773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F1E9-AFFD-4A23-8363-588A6595F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139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22400-B213-4500-A930-C030C150D773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A5F1E9-AFFD-4A23-8363-588A6595F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691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21000">
              <a:schemeClr val="accent1">
                <a:lumMod val="5000"/>
                <a:lumOff val="95000"/>
              </a:schemeClr>
            </a:gs>
            <a:gs pos="4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48638" y="1692073"/>
            <a:ext cx="3420152" cy="4718713"/>
          </a:xfrm>
          <a:prstGeom prst="rect">
            <a:avLst/>
          </a:prstGeom>
        </p:spPr>
      </p:pic>
      <p:pic>
        <p:nvPicPr>
          <p:cNvPr id="1026" name="Picture 2" descr="Key Wisdom Room London - Transparent Background Key Png Clipart (564x612), Png Downloa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9831" y="1669782"/>
            <a:ext cx="3392042" cy="468761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593" y="1692074"/>
            <a:ext cx="3420153" cy="471871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196770" y="-172260"/>
            <a:ext cx="1238877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The </a:t>
            </a:r>
            <a:r>
              <a:rPr lang="en-US" sz="4400" b="1" cap="none" spc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Letterjoin"/>
              </a:rPr>
              <a:t>ASPIRE</a:t>
            </a:r>
            <a:r>
              <a:rPr lang="en-US" sz="4400" b="1" cap="none" spc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Curriculum-Key Learning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5303828"/>
              </p:ext>
            </p:extLst>
          </p:nvPr>
        </p:nvGraphicFramePr>
        <p:xfrm>
          <a:off x="18704" y="907542"/>
          <a:ext cx="12154368" cy="558060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939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10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893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5187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latin typeface="Letter-join No-Lead 4" panose="02000505000000020003" pitchFamily="50" charset="0"/>
                        </a:rPr>
                        <a:t>Key Knowledge</a:t>
                      </a:r>
                      <a:endParaRPr lang="en-US" b="1" dirty="0">
                        <a:latin typeface="Letter-join No-Lead 4" panose="02000505000000020003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>
                          <a:latin typeface="Letter-join No-Lead 4" panose="02000505000000020003" pitchFamily="50" charset="0"/>
                        </a:rPr>
                        <a:t>Key Skills</a:t>
                      </a:r>
                      <a:endParaRPr lang="en-US" b="1">
                        <a:latin typeface="Letter-join No-Lead 4" panose="02000505000000020003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>
                          <a:latin typeface="Letter-join No-Lead 4" panose="02000505000000020003" pitchFamily="50" charset="0"/>
                        </a:rPr>
                        <a:t>Key Vocabulary</a:t>
                      </a:r>
                      <a:endParaRPr lang="en-US" b="1">
                        <a:latin typeface="Letter-join No-Lead 4" panose="02000505000000020003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65422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400" b="1" i="0" u="sng" strike="noStrike" noProof="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400" b="1" i="0" u="sng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endParaRPr lang="en-GB" sz="12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endParaRPr lang="en-GB" sz="12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endParaRPr lang="en-GB" sz="12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endParaRPr lang="en-GB" sz="14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endParaRPr lang="en-GB" sz="14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endParaRPr lang="en-GB" sz="1400" b="0" i="0" u="none" strike="noStrike" noProof="0" dirty="0"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>
                          <a:latin typeface="+mn-lt"/>
                        </a:rPr>
                        <a:t>• I can learn things that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>
                          <a:latin typeface="+mn-lt"/>
                        </a:rPr>
                        <a:t>happened to myself and others in the past.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>
                          <a:latin typeface="+mn-lt"/>
                        </a:rPr>
                        <a:t>• I can order a set of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>
                          <a:latin typeface="+mn-lt"/>
                        </a:rPr>
                        <a:t>events with support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>
                          <a:latin typeface="+mn-lt"/>
                        </a:rPr>
                        <a:t>from the teacher.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>
                          <a:latin typeface="+mn-lt"/>
                        </a:rPr>
                        <a:t>• I can look at books, videos and pictures to find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>
                          <a:latin typeface="+mn-lt"/>
                        </a:rPr>
                        <a:t>out about the past.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>
                          <a:latin typeface="+mn-lt"/>
                        </a:rPr>
                        <a:t>• I can begin to ask questions about events, pictures and objects from the past.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400" b="0" i="0" u="none" strike="noStrike" noProof="0" dirty="0"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D4D9FDD8-49FE-43BF-915D-B462021A08F1}"/>
              </a:ext>
            </a:extLst>
          </p:cNvPr>
          <p:cNvSpPr txBox="1"/>
          <p:nvPr/>
        </p:nvSpPr>
        <p:spPr>
          <a:xfrm>
            <a:off x="994258" y="500604"/>
            <a:ext cx="10204008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b="1" u="sng" dirty="0">
                <a:latin typeface="Letter-join No-Lead 4" panose="02000505000000020003" pitchFamily="50" charset="0"/>
              </a:rPr>
              <a:t>Title: Who lives at Buckingham Palace?		Year: 1	 	Subject:	 History</a:t>
            </a:r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ABA27C0A-A175-449E-967E-409ABEF0C3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8064523"/>
              </p:ext>
            </p:extLst>
          </p:nvPr>
        </p:nvGraphicFramePr>
        <p:xfrm>
          <a:off x="41763" y="1323862"/>
          <a:ext cx="4684982" cy="168922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84982">
                  <a:extLst>
                    <a:ext uri="{9D8B030D-6E8A-4147-A177-3AD203B41FA5}">
                      <a16:colId xmlns:a16="http://schemas.microsoft.com/office/drawing/2014/main" val="735222447"/>
                    </a:ext>
                  </a:extLst>
                </a:gridCol>
              </a:tblGrid>
              <a:tr h="44322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en-GB" sz="1100" dirty="0">
                          <a:latin typeface="Letter-join Plus 4" panose="02000505000000020003" pitchFamily="50" charset="0"/>
                          <a:cs typeface="Arial"/>
                        </a:rPr>
                        <a:t>Elizabeth II, Queen of the United Kingdom and the other Commonwealth realms, died on 8 September 2022 at Balmoral Castle in Scotland, at the age of 96. Elizabeth's reign was the longest of any British monarch.</a:t>
                      </a:r>
                    </a:p>
                  </a:txBody>
                  <a:tcPr marL="0" marR="0" marT="3048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8309025"/>
                  </a:ext>
                </a:extLst>
              </a:tr>
              <a:tr h="28967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en-GB" sz="1100" dirty="0">
                          <a:latin typeface="Letter-join Plus 4" panose="02000505000000020003" pitchFamily="50" charset="0"/>
                          <a:cs typeface="Arial"/>
                        </a:rPr>
                        <a:t>Aged 73, King Charles III became the oldest monarch ever crowned in British history when his mother, Queen Elizabeth II passed away.</a:t>
                      </a:r>
                    </a:p>
                  </a:txBody>
                  <a:tcPr marL="0" marR="0" marT="13335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2555743"/>
                  </a:ext>
                </a:extLst>
              </a:tr>
              <a:tr h="381250">
                <a:tc>
                  <a:txBody>
                    <a:bodyPr/>
                    <a:lstStyle/>
                    <a:p>
                      <a:pPr marL="52069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latin typeface="Letter-join Plus 4" panose="02000505000000020003" pitchFamily="50" charset="0"/>
                          <a:cs typeface="Comic Sans MS"/>
                        </a:rPr>
                        <a:t>While serving in the military, King Charles III trained as a jet and helicopter pilot and became an accomplished diver.</a:t>
                      </a:r>
                      <a:endParaRPr lang="en-US" sz="1100" dirty="0">
                        <a:latin typeface="Letter-join Plus 4" panose="02000505000000020003" pitchFamily="50" charset="0"/>
                        <a:cs typeface="Comic Sans MS"/>
                      </a:endParaRPr>
                    </a:p>
                  </a:txBody>
                  <a:tcPr marL="0" marR="0" marT="508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7962340"/>
                  </a:ext>
                </a:extLst>
              </a:tr>
              <a:tr h="425956"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lang="en-GB" sz="1100" i="0" dirty="0">
                          <a:latin typeface="Letter-join Plus 4" panose="02000505000000020003" pitchFamily="50" charset="0"/>
                          <a:cs typeface="Arial"/>
                        </a:rPr>
                        <a:t>King Charles III founded nearly 20 charities. Together, these charities raise £140 million each year for good causes!</a:t>
                      </a:r>
                      <a:endParaRPr sz="1100" i="0" dirty="0">
                        <a:latin typeface="Letter-join Plus 4" panose="02000505000000020003" pitchFamily="50" charset="0"/>
                        <a:cs typeface="Arial"/>
                      </a:endParaRPr>
                    </a:p>
                  </a:txBody>
                  <a:tcPr marL="0" marR="0" marT="1397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017537"/>
                  </a:ext>
                </a:extLst>
              </a:tr>
            </a:tbl>
          </a:graphicData>
        </a:graphic>
      </p:graphicFrame>
      <p:pic>
        <p:nvPicPr>
          <p:cNvPr id="6" name="Picture 5" descr="A logo with a cross and handshake&#10;&#10;Description automatically generated">
            <a:extLst>
              <a:ext uri="{FF2B5EF4-FFF2-40B4-BE49-F238E27FC236}">
                <a16:creationId xmlns:a16="http://schemas.microsoft.com/office/drawing/2014/main" id="{5F273F7A-C488-B383-9C65-7F1A6A350BB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64" y="102680"/>
            <a:ext cx="804862" cy="804862"/>
          </a:xfrm>
          <a:prstGeom prst="rect">
            <a:avLst/>
          </a:prstGeom>
        </p:spPr>
      </p:pic>
      <p:pic>
        <p:nvPicPr>
          <p:cNvPr id="10" name="Picture 9" descr="A logo with a cross and handshake&#10;&#10;Description automatically generated">
            <a:extLst>
              <a:ext uri="{FF2B5EF4-FFF2-40B4-BE49-F238E27FC236}">
                <a16:creationId xmlns:a16="http://schemas.microsoft.com/office/drawing/2014/main" id="{237B36E0-FAC5-652E-0D15-9F08400D44E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9337" y="102680"/>
            <a:ext cx="804862" cy="804862"/>
          </a:xfrm>
          <a:prstGeom prst="rect">
            <a:avLst/>
          </a:prstGeom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C198064-8CA1-42E5-FFB1-9B0B2AD6AD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9101094"/>
              </p:ext>
            </p:extLst>
          </p:nvPr>
        </p:nvGraphicFramePr>
        <p:xfrm>
          <a:off x="6611814" y="1308954"/>
          <a:ext cx="5522384" cy="3188236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085243">
                  <a:extLst>
                    <a:ext uri="{9D8B030D-6E8A-4147-A177-3AD203B41FA5}">
                      <a16:colId xmlns:a16="http://schemas.microsoft.com/office/drawing/2014/main" val="4056260501"/>
                    </a:ext>
                  </a:extLst>
                </a:gridCol>
                <a:gridCol w="4437141">
                  <a:extLst>
                    <a:ext uri="{9D8B030D-6E8A-4147-A177-3AD203B41FA5}">
                      <a16:colId xmlns:a16="http://schemas.microsoft.com/office/drawing/2014/main" val="4047210633"/>
                    </a:ext>
                  </a:extLst>
                </a:gridCol>
              </a:tblGrid>
              <a:tr h="442338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HRH King Charles III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="0" dirty="0"/>
                        <a:t>The current monarch who was coronated on 6</a:t>
                      </a:r>
                      <a:r>
                        <a:rPr lang="en-GB" sz="1100" b="0" baseline="30000" dirty="0"/>
                        <a:t>th</a:t>
                      </a:r>
                      <a:r>
                        <a:rPr lang="en-GB" sz="1100" b="0" dirty="0"/>
                        <a:t> May 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5990581"/>
                  </a:ext>
                </a:extLst>
              </a:tr>
              <a:tr h="444123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HRH Queen Elizabeth 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="0" dirty="0"/>
                        <a:t>The previous ruler of the United Kingdom and was the longest serving monarch ever of the United Kingdom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4555857"/>
                  </a:ext>
                </a:extLst>
              </a:tr>
              <a:tr h="44233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majesty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="0" dirty="0"/>
                        <a:t>A royal person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4770725"/>
                  </a:ext>
                </a:extLst>
              </a:tr>
              <a:tr h="4149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monarch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="0" dirty="0"/>
                        <a:t>A  head of state, especially a king, queen, or emperor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2602148"/>
                  </a:ext>
                </a:extLst>
              </a:tr>
              <a:tr h="444123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Prince of Wales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="0" dirty="0"/>
                        <a:t>The Prince of Wales is a title traditionally given to the male heir apparent (future king) to the English and, later, British thrones.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4542527"/>
                  </a:ext>
                </a:extLst>
              </a:tr>
              <a:tr h="573658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reign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="0" dirty="0"/>
                        <a:t>The time/period that a person is in charge and rules over the country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0437060"/>
                  </a:ext>
                </a:extLst>
              </a:tr>
              <a:tr h="331838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Union Jack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="0" dirty="0"/>
                        <a:t>The name of the flag of the United Kingdom (England, Scotland, Wales and Northern Ireland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7378945"/>
                  </a:ext>
                </a:extLst>
              </a:tr>
            </a:tbl>
          </a:graphicData>
        </a:graphic>
      </p:graphicFrame>
      <p:pic>
        <p:nvPicPr>
          <p:cNvPr id="11" name="Picture 10">
            <a:extLst>
              <a:ext uri="{FF2B5EF4-FFF2-40B4-BE49-F238E27FC236}">
                <a16:creationId xmlns:a16="http://schemas.microsoft.com/office/drawing/2014/main" id="{42953C3E-F4A6-22C9-C017-3811D29E7A4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70787" y="2807447"/>
            <a:ext cx="2586492" cy="144100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75340435-019E-CFAC-8FA6-54FF04952ED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571" y="3013884"/>
            <a:ext cx="1257300" cy="1533525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95C8AA6F-A5E2-CF31-9981-ADF336772B69}"/>
              </a:ext>
            </a:extLst>
          </p:cNvPr>
          <p:cNvSpPr txBox="1"/>
          <p:nvPr/>
        </p:nvSpPr>
        <p:spPr>
          <a:xfrm>
            <a:off x="1530989" y="4190554"/>
            <a:ext cx="327390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/>
              <a:t>The Commonwealth – King Charles III is King of 15 of these countries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D7676E08-021F-F0B3-6CBA-609A952CE74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8704" y="4600409"/>
            <a:ext cx="12154368" cy="1876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86601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05BBD72DD3B4C4CA1A9E25AE7F90125" ma:contentTypeVersion="16" ma:contentTypeDescription="Create a new document." ma:contentTypeScope="" ma:versionID="ec6bec661016d013c07c6dd1be9cd1af">
  <xsd:schema xmlns:xsd="http://www.w3.org/2001/XMLSchema" xmlns:xs="http://www.w3.org/2001/XMLSchema" xmlns:p="http://schemas.microsoft.com/office/2006/metadata/properties" xmlns:ns2="35d5a349-2557-4f3b-a369-55748c09dab4" xmlns:ns3="1fdec100-cb7e-42ca-8f3f-e6f6262ed542" targetNamespace="http://schemas.microsoft.com/office/2006/metadata/properties" ma:root="true" ma:fieldsID="9ce33b7341405a80d4e46772e6bc5dd0" ns2:_="" ns3:_="">
    <xsd:import namespace="35d5a349-2557-4f3b-a369-55748c09dab4"/>
    <xsd:import namespace="1fdec100-cb7e-42ca-8f3f-e6f6262ed54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d5a349-2557-4f3b-a369-55748c09da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366d6860-d01e-4c43-9962-b51fa0336c7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dec100-cb7e-42ca-8f3f-e6f6262ed542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61e57a9-8b7e-474d-9ecf-70706f1df5a3}" ma:internalName="TaxCatchAll" ma:showField="CatchAllData" ma:web="1fdec100-cb7e-42ca-8f3f-e6f6262ed54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1fdec100-cb7e-42ca-8f3f-e6f6262ed542">
      <UserInfo>
        <DisplayName>HSTM - Teaching Staff</DisplayName>
        <AccountId>316</AccountId>
        <AccountType/>
      </UserInfo>
      <UserInfo>
        <DisplayName>Gillian Higgins</DisplayName>
        <AccountId>298</AccountId>
        <AccountType/>
      </UserInfo>
    </SharedWithUsers>
    <TaxCatchAll xmlns="1fdec100-cb7e-42ca-8f3f-e6f6262ed542" xsi:nil="true"/>
    <lcf76f155ced4ddcb4097134ff3c332f xmlns="35d5a349-2557-4f3b-a369-55748c09dab4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41045F07-CB2D-4F82-A2F0-C1C36425C9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A3E3178-0EAF-4DF9-AED7-45E6B0F3E2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5d5a349-2557-4f3b-a369-55748c09dab4"/>
    <ds:schemaRef ds:uri="1fdec100-cb7e-42ca-8f3f-e6f6262ed54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DD83908-9E59-4937-9044-FB0EE1EE0FB9}">
  <ds:schemaRefs>
    <ds:schemaRef ds:uri="http://schemas.microsoft.com/office/2006/metadata/properties"/>
    <ds:schemaRef ds:uri="http://schemas.microsoft.com/office/infopath/2007/PartnerControls"/>
    <ds:schemaRef ds:uri="1fdec100-cb7e-42ca-8f3f-e6f6262ed542"/>
    <ds:schemaRef ds:uri="35d5a349-2557-4f3b-a369-55748c09dab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338</Words>
  <Application>Microsoft Office PowerPoint</Application>
  <PresentationFormat>Widescreen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Letterjoin</vt:lpstr>
      <vt:lpstr>Letter-join No-Lead 4</vt:lpstr>
      <vt:lpstr>Letter-join Plus 4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 Lovgreen</dc:creator>
  <cp:lastModifiedBy>Rebecca Lowe</cp:lastModifiedBy>
  <cp:revision>5</cp:revision>
  <cp:lastPrinted>2023-02-17T12:20:22Z</cp:lastPrinted>
  <dcterms:created xsi:type="dcterms:W3CDTF">2019-06-24T09:29:42Z</dcterms:created>
  <dcterms:modified xsi:type="dcterms:W3CDTF">2024-05-23T13:20:37Z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0x010100B05BBD72DD3B4C4CA1A9E25AE7F90125</vt:lpwstr>
  </property>
  <property fmtid="{D5CDD505-2E9C-101B-9397-08002B2CF9AE}" pid="3" name="Order">
    <vt:r8>206200</vt:r8>
  </property>
  <property fmtid="{D5CDD505-2E9C-101B-9397-08002B2CF9AE}" pid="4" name="MediaServiceImageTags">
    <vt:lpwstr/>
  </property>
</Properties>
</file>