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734EA-E97E-47AF-875F-D25FCCB2EABB}" v="35" dt="2024-03-01T21:09:30.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2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45799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383194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142877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328064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297271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322400-B213-4500-A930-C030C150D77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351681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322400-B213-4500-A930-C030C150D773}"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42188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322400-B213-4500-A930-C030C150D773}"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142749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22400-B213-4500-A930-C030C150D773}"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215075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22400-B213-4500-A930-C030C150D77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18786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22400-B213-4500-A930-C030C150D77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261113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22400-B213-4500-A930-C030C150D773}" type="datetimeFigureOut">
              <a:rPr lang="en-US" smtClean="0"/>
              <a:t>5/23/2024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5F1E9-AFFD-4A23-8363-588A6595FF50}" type="slidenum">
              <a:rPr lang="en-US" smtClean="0"/>
              <a:t>‹#›</a:t>
            </a:fld>
            <a:endParaRPr lang="en-US"/>
          </a:p>
        </p:txBody>
      </p:sp>
    </p:spTree>
    <p:extLst>
      <p:ext uri="{BB962C8B-B14F-4D97-AF65-F5344CB8AC3E}">
        <p14:creationId xmlns:p14="http://schemas.microsoft.com/office/powerpoint/2010/main" val="115069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1000">
              <a:schemeClr val="accent1">
                <a:lumMod val="5000"/>
                <a:lumOff val="95000"/>
              </a:schemeClr>
            </a:gs>
            <a:gs pos="4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448638" y="1692073"/>
            <a:ext cx="3420152" cy="4718713"/>
          </a:xfrm>
          <a:prstGeom prst="rect">
            <a:avLst/>
          </a:prstGeom>
        </p:spPr>
      </p:pic>
      <p:pic>
        <p:nvPicPr>
          <p:cNvPr id="1026" name="Picture 2" descr="Key Wisdom Room London - Transparent Background Key Png Clipart (564x612), Png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831" y="1669782"/>
            <a:ext cx="3392042" cy="4687614"/>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2"/>
          <a:stretch>
            <a:fillRect/>
          </a:stretch>
        </p:blipFill>
        <p:spPr>
          <a:xfrm>
            <a:off x="331593" y="1692074"/>
            <a:ext cx="3420153" cy="4718714"/>
          </a:xfrm>
          <a:prstGeom prst="rect">
            <a:avLst/>
          </a:prstGeom>
        </p:spPr>
      </p:pic>
      <p:sp>
        <p:nvSpPr>
          <p:cNvPr id="5" name="Rectangle 4"/>
          <p:cNvSpPr/>
          <p:nvPr/>
        </p:nvSpPr>
        <p:spPr>
          <a:xfrm>
            <a:off x="-196770" y="-172260"/>
            <a:ext cx="12388770" cy="769441"/>
          </a:xfrm>
          <a:prstGeom prst="rect">
            <a:avLst/>
          </a:prstGeom>
          <a:noFill/>
        </p:spPr>
        <p:txBody>
          <a:bodyPr wrap="square" lIns="91440" tIns="45720" rIns="91440" bIns="45720">
            <a:spAutoFit/>
          </a:bodyPr>
          <a:lstStyle/>
          <a:p>
            <a:pPr algn="ctr"/>
            <a:r>
              <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t>
            </a:r>
            <a:r>
              <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etterjoin"/>
              </a:rPr>
              <a:t>ASPIRE</a:t>
            </a:r>
            <a:r>
              <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 Curriculum-Key Learning</a:t>
            </a:r>
          </a:p>
        </p:txBody>
      </p:sp>
      <p:graphicFrame>
        <p:nvGraphicFramePr>
          <p:cNvPr id="9" name="Table 8"/>
          <p:cNvGraphicFramePr>
            <a:graphicFrameLocks noGrp="1"/>
          </p:cNvGraphicFramePr>
          <p:nvPr>
            <p:extLst>
              <p:ext uri="{D42A27DB-BD31-4B8C-83A1-F6EECF244321}">
                <p14:modId xmlns:p14="http://schemas.microsoft.com/office/powerpoint/2010/main" val="3419273869"/>
              </p:ext>
            </p:extLst>
          </p:nvPr>
        </p:nvGraphicFramePr>
        <p:xfrm>
          <a:off x="18704" y="907542"/>
          <a:ext cx="12154368" cy="5580609"/>
        </p:xfrm>
        <a:graphic>
          <a:graphicData uri="http://schemas.openxmlformats.org/drawingml/2006/table">
            <a:tbl>
              <a:tblPr firstRow="1" bandRow="1">
                <a:tableStyleId>{5940675A-B579-460E-94D1-54222C63F5DA}</a:tableStyleId>
              </a:tblPr>
              <a:tblGrid>
                <a:gridCol w="4693973">
                  <a:extLst>
                    <a:ext uri="{9D8B030D-6E8A-4147-A177-3AD203B41FA5}">
                      <a16:colId xmlns:a16="http://schemas.microsoft.com/office/drawing/2014/main" val="20000"/>
                    </a:ext>
                  </a:extLst>
                </a:gridCol>
                <a:gridCol w="1871003">
                  <a:extLst>
                    <a:ext uri="{9D8B030D-6E8A-4147-A177-3AD203B41FA5}">
                      <a16:colId xmlns:a16="http://schemas.microsoft.com/office/drawing/2014/main" val="20001"/>
                    </a:ext>
                  </a:extLst>
                </a:gridCol>
                <a:gridCol w="5589392">
                  <a:extLst>
                    <a:ext uri="{9D8B030D-6E8A-4147-A177-3AD203B41FA5}">
                      <a16:colId xmlns:a16="http://schemas.microsoft.com/office/drawing/2014/main" val="20002"/>
                    </a:ext>
                  </a:extLst>
                </a:gridCol>
              </a:tblGrid>
              <a:tr h="415187">
                <a:tc>
                  <a:txBody>
                    <a:bodyPr/>
                    <a:lstStyle/>
                    <a:p>
                      <a:pPr algn="ctr"/>
                      <a:r>
                        <a:rPr lang="en-GB" b="1" dirty="0">
                          <a:latin typeface="Letter-join No-Lead 4" panose="02000505000000020003" pitchFamily="50" charset="0"/>
                        </a:rPr>
                        <a:t>Key Knowledge</a:t>
                      </a:r>
                      <a:endParaRPr lang="en-US" b="1" dirty="0">
                        <a:latin typeface="Letter-join No-Lead 4" panose="02000505000000020003" pitchFamily="50" charset="0"/>
                      </a:endParaRPr>
                    </a:p>
                  </a:txBody>
                  <a:tcPr/>
                </a:tc>
                <a:tc>
                  <a:txBody>
                    <a:bodyPr/>
                    <a:lstStyle/>
                    <a:p>
                      <a:pPr algn="ctr"/>
                      <a:r>
                        <a:rPr lang="en-GB" b="1">
                          <a:latin typeface="Letter-join No-Lead 4" panose="02000505000000020003" pitchFamily="50" charset="0"/>
                        </a:rPr>
                        <a:t>Key Skills</a:t>
                      </a:r>
                      <a:endParaRPr lang="en-US" b="1">
                        <a:latin typeface="Letter-join No-Lead 4" panose="02000505000000020003" pitchFamily="50" charset="0"/>
                      </a:endParaRPr>
                    </a:p>
                  </a:txBody>
                  <a:tcPr/>
                </a:tc>
                <a:tc>
                  <a:txBody>
                    <a:bodyPr/>
                    <a:lstStyle/>
                    <a:p>
                      <a:pPr algn="ctr"/>
                      <a:r>
                        <a:rPr lang="en-GB" b="1">
                          <a:latin typeface="Letter-join No-Lead 4" panose="02000505000000020003" pitchFamily="50" charset="0"/>
                        </a:rPr>
                        <a:t>Key Vocabulary</a:t>
                      </a:r>
                      <a:endParaRPr lang="en-US" b="1">
                        <a:latin typeface="Letter-join No-Lead 4" panose="02000505000000020003" pitchFamily="50" charset="0"/>
                      </a:endParaRPr>
                    </a:p>
                  </a:txBody>
                  <a:tcPr/>
                </a:tc>
                <a:extLst>
                  <a:ext uri="{0D108BD9-81ED-4DB2-BD59-A6C34878D82A}">
                    <a16:rowId xmlns:a16="http://schemas.microsoft.com/office/drawing/2014/main" val="10000"/>
                  </a:ext>
                </a:extLst>
              </a:tr>
              <a:tr h="5165422">
                <a:tc>
                  <a:txBody>
                    <a:bodyPr/>
                    <a:lstStyle/>
                    <a:p>
                      <a:pPr lvl="0" algn="l">
                        <a:lnSpc>
                          <a:spcPct val="100000"/>
                        </a:lnSpc>
                        <a:spcBef>
                          <a:spcPts val="0"/>
                        </a:spcBef>
                        <a:spcAft>
                          <a:spcPts val="0"/>
                        </a:spcAft>
                        <a:buNone/>
                      </a:pPr>
                      <a:endParaRPr lang="en-GB" sz="1400" b="1" i="0" u="sng" strike="noStrike" noProof="0" dirty="0"/>
                    </a:p>
                    <a:p>
                      <a:pPr lvl="0" algn="l">
                        <a:lnSpc>
                          <a:spcPct val="100000"/>
                        </a:lnSpc>
                        <a:spcBef>
                          <a:spcPts val="0"/>
                        </a:spcBef>
                        <a:spcAft>
                          <a:spcPts val="0"/>
                        </a:spcAft>
                        <a:buNone/>
                      </a:pPr>
                      <a:endParaRPr lang="en-GB" sz="1400" b="1" i="0" u="sng" strike="noStrike" noProof="0" dirty="0">
                        <a:latin typeface="Calibri"/>
                      </a:endParaRPr>
                    </a:p>
                    <a:p>
                      <a:pPr lvl="0">
                        <a:buNone/>
                      </a:pPr>
                      <a:endParaRPr lang="en-GB" sz="1200" b="0" i="0" u="none" strike="noStrike" noProof="0" dirty="0">
                        <a:latin typeface="Calibri"/>
                      </a:endParaRPr>
                    </a:p>
                    <a:p>
                      <a:pPr lvl="0">
                        <a:buNone/>
                      </a:pPr>
                      <a:endParaRPr lang="en-GB" sz="1200" b="0" i="0" u="none" strike="noStrike" noProof="0" dirty="0">
                        <a:latin typeface="Calibri"/>
                      </a:endParaRPr>
                    </a:p>
                    <a:p>
                      <a:pPr lvl="0">
                        <a:buNone/>
                      </a:pPr>
                      <a:endParaRPr lang="en-GB" sz="1200" b="0" i="0" u="none" strike="noStrike" noProof="0" dirty="0">
                        <a:latin typeface="Calibri"/>
                      </a:endParaRPr>
                    </a:p>
                    <a:p>
                      <a:pPr lvl="0">
                        <a:buNone/>
                      </a:pPr>
                      <a:endParaRPr lang="en-GB" sz="1400" b="0" i="0" u="none" strike="noStrike" noProof="0" dirty="0">
                        <a:latin typeface="Calibri"/>
                      </a:endParaRPr>
                    </a:p>
                    <a:p>
                      <a:pPr lvl="0">
                        <a:buNone/>
                      </a:pPr>
                      <a:endParaRPr lang="en-GB" sz="1400" b="0" i="0" u="none" strike="noStrike" noProof="0" dirty="0">
                        <a:latin typeface="Calibri"/>
                      </a:endParaRPr>
                    </a:p>
                    <a:p>
                      <a:pPr lvl="0">
                        <a:buNone/>
                      </a:pPr>
                      <a:endParaRPr lang="en-GB" sz="1400" b="0" i="0" u="none" strike="noStrike" noProof="0" dirty="0">
                        <a:latin typeface="Calibri"/>
                      </a:endParaRPr>
                    </a:p>
                    <a:p>
                      <a:pPr lvl="0">
                        <a:buNone/>
                      </a:pPr>
                      <a:endParaRPr lang="en-GB" sz="1400" b="0" i="0" u="none" strike="noStrike" noProof="0" dirty="0">
                        <a:latin typeface="Calibri"/>
                      </a:endParaRPr>
                    </a:p>
                  </a:txBody>
                  <a:tcPr/>
                </a:tc>
                <a:tc>
                  <a:txBody>
                    <a:bodyPr/>
                    <a:lstStyle/>
                    <a:p>
                      <a:pPr lvl="0" algn="l">
                        <a:lnSpc>
                          <a:spcPct val="100000"/>
                        </a:lnSpc>
                        <a:spcBef>
                          <a:spcPts val="0"/>
                        </a:spcBef>
                        <a:spcAft>
                          <a:spcPts val="0"/>
                        </a:spcAft>
                        <a:buNone/>
                      </a:pPr>
                      <a:r>
                        <a:rPr lang="en-GB" sz="1200" b="0" i="0" u="none" strike="noStrike" noProof="0" dirty="0">
                          <a:latin typeface="+mn-lt"/>
                        </a:rPr>
                        <a:t>• I can use</a:t>
                      </a:r>
                    </a:p>
                    <a:p>
                      <a:pPr lvl="0" algn="l">
                        <a:lnSpc>
                          <a:spcPct val="100000"/>
                        </a:lnSpc>
                        <a:spcBef>
                          <a:spcPts val="0"/>
                        </a:spcBef>
                        <a:spcAft>
                          <a:spcPts val="0"/>
                        </a:spcAft>
                        <a:buNone/>
                      </a:pPr>
                      <a:r>
                        <a:rPr lang="en-GB" sz="1200" b="0" i="0" u="none" strike="noStrike" noProof="0" dirty="0">
                          <a:latin typeface="+mn-lt"/>
                        </a:rPr>
                        <a:t>the words past and</a:t>
                      </a:r>
                    </a:p>
                    <a:p>
                      <a:pPr lvl="0" algn="l">
                        <a:lnSpc>
                          <a:spcPct val="100000"/>
                        </a:lnSpc>
                        <a:spcBef>
                          <a:spcPts val="0"/>
                        </a:spcBef>
                        <a:spcAft>
                          <a:spcPts val="0"/>
                        </a:spcAft>
                        <a:buNone/>
                      </a:pPr>
                      <a:r>
                        <a:rPr lang="en-GB" sz="1200" b="0" i="0" u="none" strike="noStrike" noProof="0" dirty="0">
                          <a:latin typeface="+mn-lt"/>
                        </a:rPr>
                        <a:t>present when</a:t>
                      </a:r>
                    </a:p>
                    <a:p>
                      <a:pPr lvl="0" algn="l">
                        <a:lnSpc>
                          <a:spcPct val="100000"/>
                        </a:lnSpc>
                        <a:spcBef>
                          <a:spcPts val="0"/>
                        </a:spcBef>
                        <a:spcAft>
                          <a:spcPts val="0"/>
                        </a:spcAft>
                        <a:buNone/>
                      </a:pPr>
                      <a:r>
                        <a:rPr lang="en-GB" sz="1200" b="0" i="0" u="none" strike="noStrike" noProof="0" dirty="0">
                          <a:latin typeface="+mn-lt"/>
                        </a:rPr>
                        <a:t>describing events. </a:t>
                      </a:r>
                    </a:p>
                    <a:p>
                      <a:pPr lvl="0" algn="l">
                        <a:lnSpc>
                          <a:spcPct val="100000"/>
                        </a:lnSpc>
                        <a:spcBef>
                          <a:spcPts val="0"/>
                        </a:spcBef>
                        <a:spcAft>
                          <a:spcPts val="0"/>
                        </a:spcAft>
                        <a:buNone/>
                      </a:pPr>
                      <a:r>
                        <a:rPr lang="en-GB" sz="1200" b="0" i="0" u="none" strike="noStrike" noProof="0" dirty="0">
                          <a:latin typeface="+mn-lt"/>
                        </a:rPr>
                        <a:t> • I can use eyewitness</a:t>
                      </a:r>
                    </a:p>
                    <a:p>
                      <a:pPr lvl="0" algn="l">
                        <a:lnSpc>
                          <a:spcPct val="100000"/>
                        </a:lnSpc>
                        <a:spcBef>
                          <a:spcPts val="0"/>
                        </a:spcBef>
                        <a:spcAft>
                          <a:spcPts val="0"/>
                        </a:spcAft>
                        <a:buNone/>
                      </a:pPr>
                      <a:r>
                        <a:rPr lang="en-GB" sz="1200" b="0" i="0" u="none" strike="noStrike" noProof="0" dirty="0">
                          <a:latin typeface="+mn-lt"/>
                        </a:rPr>
                        <a:t>accounts, artefacts</a:t>
                      </a:r>
                    </a:p>
                    <a:p>
                      <a:pPr lvl="0" algn="l">
                        <a:lnSpc>
                          <a:spcPct val="100000"/>
                        </a:lnSpc>
                        <a:spcBef>
                          <a:spcPts val="0"/>
                        </a:spcBef>
                        <a:spcAft>
                          <a:spcPts val="0"/>
                        </a:spcAft>
                        <a:buNone/>
                      </a:pPr>
                      <a:r>
                        <a:rPr lang="en-GB" sz="1200" b="0" i="0" u="none" strike="noStrike" noProof="0" dirty="0">
                          <a:latin typeface="+mn-lt"/>
                        </a:rPr>
                        <a:t>and the internet to</a:t>
                      </a:r>
                    </a:p>
                    <a:p>
                      <a:pPr lvl="0" algn="l">
                        <a:lnSpc>
                          <a:spcPct val="100000"/>
                        </a:lnSpc>
                        <a:spcBef>
                          <a:spcPts val="0"/>
                        </a:spcBef>
                        <a:spcAft>
                          <a:spcPts val="0"/>
                        </a:spcAft>
                        <a:buNone/>
                      </a:pPr>
                      <a:r>
                        <a:rPr lang="en-GB" sz="1200" b="0" i="0" u="none" strike="noStrike" noProof="0" dirty="0">
                          <a:latin typeface="+mn-lt"/>
                        </a:rPr>
                        <a:t>find out about the</a:t>
                      </a:r>
                    </a:p>
                    <a:p>
                      <a:pPr lvl="0" algn="l">
                        <a:lnSpc>
                          <a:spcPct val="100000"/>
                        </a:lnSpc>
                        <a:spcBef>
                          <a:spcPts val="0"/>
                        </a:spcBef>
                        <a:spcAft>
                          <a:spcPts val="0"/>
                        </a:spcAft>
                        <a:buNone/>
                      </a:pPr>
                      <a:r>
                        <a:rPr lang="en-GB" sz="1200" b="0" i="0" u="none" strike="noStrike" noProof="0" dirty="0">
                          <a:latin typeface="+mn-lt"/>
                        </a:rPr>
                        <a:t>past. </a:t>
                      </a:r>
                    </a:p>
                    <a:p>
                      <a:pPr lvl="0" algn="l">
                        <a:lnSpc>
                          <a:spcPct val="100000"/>
                        </a:lnSpc>
                        <a:spcBef>
                          <a:spcPts val="0"/>
                        </a:spcBef>
                        <a:spcAft>
                          <a:spcPts val="0"/>
                        </a:spcAft>
                        <a:buNone/>
                      </a:pPr>
                      <a:r>
                        <a:rPr lang="en-GB" sz="1200" b="0" i="0" u="none" strike="noStrike" noProof="0" dirty="0">
                          <a:latin typeface="+mn-lt"/>
                        </a:rPr>
                        <a:t>• I can look at evidence to</a:t>
                      </a:r>
                    </a:p>
                    <a:p>
                      <a:pPr lvl="0" algn="l">
                        <a:lnSpc>
                          <a:spcPct val="100000"/>
                        </a:lnSpc>
                        <a:spcBef>
                          <a:spcPts val="0"/>
                        </a:spcBef>
                        <a:spcAft>
                          <a:spcPts val="0"/>
                        </a:spcAft>
                        <a:buNone/>
                      </a:pPr>
                      <a:r>
                        <a:rPr lang="en-GB" sz="1200" b="0" i="0" u="none" strike="noStrike" noProof="0" dirty="0">
                          <a:latin typeface="+mn-lt"/>
                        </a:rPr>
                        <a:t>describe why people</a:t>
                      </a:r>
                    </a:p>
                    <a:p>
                      <a:pPr lvl="0" algn="l">
                        <a:lnSpc>
                          <a:spcPct val="100000"/>
                        </a:lnSpc>
                        <a:spcBef>
                          <a:spcPts val="0"/>
                        </a:spcBef>
                        <a:spcAft>
                          <a:spcPts val="0"/>
                        </a:spcAft>
                        <a:buNone/>
                      </a:pPr>
                      <a:r>
                        <a:rPr lang="en-GB" sz="1200" b="0" i="0" u="none" strike="noStrike" noProof="0" dirty="0">
                          <a:latin typeface="+mn-lt"/>
                        </a:rPr>
                        <a:t>acted the way they</a:t>
                      </a:r>
                    </a:p>
                    <a:p>
                      <a:pPr lvl="0" algn="l">
                        <a:lnSpc>
                          <a:spcPct val="100000"/>
                        </a:lnSpc>
                        <a:spcBef>
                          <a:spcPts val="0"/>
                        </a:spcBef>
                        <a:spcAft>
                          <a:spcPts val="0"/>
                        </a:spcAft>
                        <a:buNone/>
                      </a:pPr>
                      <a:r>
                        <a:rPr lang="en-GB" sz="1200" b="0" i="0" u="none" strike="noStrike" noProof="0" dirty="0">
                          <a:latin typeface="+mn-lt"/>
                        </a:rPr>
                        <a:t>did in the past.  </a:t>
                      </a:r>
                    </a:p>
                    <a:p>
                      <a:pPr lvl="0" algn="l">
                        <a:lnSpc>
                          <a:spcPct val="100000"/>
                        </a:lnSpc>
                        <a:spcBef>
                          <a:spcPts val="0"/>
                        </a:spcBef>
                        <a:spcAft>
                          <a:spcPts val="0"/>
                        </a:spcAft>
                        <a:buNone/>
                      </a:pPr>
                      <a:r>
                        <a:rPr lang="en-GB" sz="1200" b="0" i="0" u="none" strike="noStrike" noProof="0" dirty="0">
                          <a:latin typeface="+mn-lt"/>
                        </a:rPr>
                        <a:t>• I can begin to answer</a:t>
                      </a:r>
                    </a:p>
                    <a:p>
                      <a:pPr lvl="0" algn="l">
                        <a:lnSpc>
                          <a:spcPct val="100000"/>
                        </a:lnSpc>
                        <a:spcBef>
                          <a:spcPts val="0"/>
                        </a:spcBef>
                        <a:spcAft>
                          <a:spcPts val="0"/>
                        </a:spcAft>
                        <a:buNone/>
                      </a:pPr>
                      <a:r>
                        <a:rPr lang="en-GB" sz="1200" b="0" i="0" u="none" strike="noStrike" noProof="0" dirty="0">
                          <a:latin typeface="+mn-lt"/>
                        </a:rPr>
                        <a:t>questions using a</a:t>
                      </a:r>
                    </a:p>
                    <a:p>
                      <a:pPr lvl="0" algn="l">
                        <a:lnSpc>
                          <a:spcPct val="100000"/>
                        </a:lnSpc>
                        <a:spcBef>
                          <a:spcPts val="0"/>
                        </a:spcBef>
                        <a:spcAft>
                          <a:spcPts val="0"/>
                        </a:spcAft>
                        <a:buNone/>
                      </a:pPr>
                      <a:r>
                        <a:rPr lang="en-GB" sz="1200" b="0" i="0" u="none" strike="noStrike" noProof="0" dirty="0">
                          <a:latin typeface="+mn-lt"/>
                        </a:rPr>
                        <a:t>range of information</a:t>
                      </a:r>
                    </a:p>
                    <a:p>
                      <a:pPr lvl="0" algn="l">
                        <a:lnSpc>
                          <a:spcPct val="100000"/>
                        </a:lnSpc>
                        <a:spcBef>
                          <a:spcPts val="0"/>
                        </a:spcBef>
                        <a:spcAft>
                          <a:spcPts val="0"/>
                        </a:spcAft>
                        <a:buNone/>
                      </a:pPr>
                      <a:r>
                        <a:rPr lang="en-GB" sz="1200" b="0" i="0" u="none" strike="noStrike" noProof="0" dirty="0">
                          <a:latin typeface="+mn-lt"/>
                        </a:rPr>
                        <a:t>sources. </a:t>
                      </a:r>
                      <a:endParaRPr lang="en-US" sz="1400" b="0" i="0" u="none" strike="noStrike" noProof="0" dirty="0">
                        <a:latin typeface="Calibri"/>
                      </a:endParaRP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D4D9FDD8-49FE-43BF-915D-B462021A08F1}"/>
              </a:ext>
            </a:extLst>
          </p:cNvPr>
          <p:cNvSpPr txBox="1"/>
          <p:nvPr/>
        </p:nvSpPr>
        <p:spPr>
          <a:xfrm>
            <a:off x="994258" y="500604"/>
            <a:ext cx="10204008" cy="369332"/>
          </a:xfrm>
          <a:prstGeom prst="rect">
            <a:avLst/>
          </a:prstGeom>
          <a:noFill/>
        </p:spPr>
        <p:txBody>
          <a:bodyPr wrap="square" lIns="91440" tIns="45720" rIns="91440" bIns="45720" rtlCol="0" anchor="t">
            <a:spAutoFit/>
          </a:bodyPr>
          <a:lstStyle/>
          <a:p>
            <a:pPr algn="ctr"/>
            <a:r>
              <a:rPr lang="en-GB" b="1" u="sng" dirty="0">
                <a:latin typeface="Letter-join No-Lead 4" panose="02000505000000020003" pitchFamily="50" charset="0"/>
              </a:rPr>
              <a:t>Title: Who worked at the factory through our window? 	Year: 2 Subject:	 History</a:t>
            </a:r>
          </a:p>
        </p:txBody>
      </p:sp>
      <p:graphicFrame>
        <p:nvGraphicFramePr>
          <p:cNvPr id="16" name="Table 15">
            <a:extLst>
              <a:ext uri="{FF2B5EF4-FFF2-40B4-BE49-F238E27FC236}">
                <a16:creationId xmlns:a16="http://schemas.microsoft.com/office/drawing/2014/main" id="{ABA27C0A-A175-449E-967E-409ABEF0C354}"/>
              </a:ext>
            </a:extLst>
          </p:cNvPr>
          <p:cNvGraphicFramePr>
            <a:graphicFrameLocks noGrp="1"/>
          </p:cNvGraphicFramePr>
          <p:nvPr>
            <p:extLst>
              <p:ext uri="{D42A27DB-BD31-4B8C-83A1-F6EECF244321}">
                <p14:modId xmlns:p14="http://schemas.microsoft.com/office/powerpoint/2010/main" val="223023762"/>
              </p:ext>
            </p:extLst>
          </p:nvPr>
        </p:nvGraphicFramePr>
        <p:xfrm>
          <a:off x="41763" y="1323862"/>
          <a:ext cx="4684982" cy="2237913"/>
        </p:xfrm>
        <a:graphic>
          <a:graphicData uri="http://schemas.openxmlformats.org/drawingml/2006/table">
            <a:tbl>
              <a:tblPr firstRow="1" bandRow="1">
                <a:tableStyleId>{5940675A-B579-460E-94D1-54222C63F5DA}</a:tableStyleId>
              </a:tblPr>
              <a:tblGrid>
                <a:gridCol w="4684982">
                  <a:extLst>
                    <a:ext uri="{9D8B030D-6E8A-4147-A177-3AD203B41FA5}">
                      <a16:colId xmlns:a16="http://schemas.microsoft.com/office/drawing/2014/main" val="735222447"/>
                    </a:ext>
                  </a:extLst>
                </a:gridCol>
              </a:tblGrid>
              <a:tr h="308006">
                <a:tc>
                  <a:txBody>
                    <a:bodyPr/>
                    <a:lstStyle/>
                    <a:p>
                      <a:pPr algn="l">
                        <a:lnSpc>
                          <a:spcPct val="100000"/>
                        </a:lnSpc>
                        <a:spcBef>
                          <a:spcPts val="315"/>
                        </a:spcBef>
                      </a:pPr>
                      <a:r>
                        <a:rPr lang="en-GB" sz="1100" dirty="0">
                          <a:latin typeface="Letter-join Plus 4" panose="02000505000000020003" pitchFamily="50" charset="0"/>
                          <a:cs typeface="Arial"/>
                        </a:rPr>
                        <a:t>The Guide Bridge Factory was once a cotton mill during the Victorian era where many people, including children, would work.</a:t>
                      </a:r>
                    </a:p>
                  </a:txBody>
                  <a:tcPr marL="0" marR="0" marT="30480" marB="0">
                    <a:noFill/>
                  </a:tcPr>
                </a:tc>
                <a:extLst>
                  <a:ext uri="{0D108BD9-81ED-4DB2-BD59-A6C34878D82A}">
                    <a16:rowId xmlns:a16="http://schemas.microsoft.com/office/drawing/2014/main" val="708309025"/>
                  </a:ext>
                </a:extLst>
              </a:tr>
              <a:tr h="290945">
                <a:tc>
                  <a:txBody>
                    <a:bodyPr/>
                    <a:lstStyle/>
                    <a:p>
                      <a:pPr marL="52069" marR="0" indent="0" algn="l" defTabSz="914400" rtl="0" eaLnBrk="1" fontAlgn="auto" latinLnBrk="0" hangingPunct="1">
                        <a:lnSpc>
                          <a:spcPct val="100000"/>
                        </a:lnSpc>
                        <a:spcBef>
                          <a:spcPts val="105"/>
                        </a:spcBef>
                        <a:spcAft>
                          <a:spcPts val="0"/>
                        </a:spcAft>
                        <a:buClrTx/>
                        <a:buSzTx/>
                        <a:buFontTx/>
                        <a:buNone/>
                        <a:tabLst/>
                        <a:defRPr/>
                      </a:pPr>
                      <a:r>
                        <a:rPr lang="en-GB" sz="1100" dirty="0">
                          <a:latin typeface="Letter-join Plus 4" panose="02000505000000020003" pitchFamily="50" charset="0"/>
                          <a:cs typeface="Comic Sans MS"/>
                        </a:rPr>
                        <a:t>The living conditions of children in the past were very different from today. Not all children went to school. Some children would have to go to work to earn money for their families. They had to work in dangerous conditions that could cause problems with their health.</a:t>
                      </a:r>
                    </a:p>
                  </a:txBody>
                  <a:tcPr marL="0" marR="0" marT="13335" marB="0">
                    <a:noFill/>
                  </a:tcPr>
                </a:tc>
                <a:extLst>
                  <a:ext uri="{0D108BD9-81ED-4DB2-BD59-A6C34878D82A}">
                    <a16:rowId xmlns:a16="http://schemas.microsoft.com/office/drawing/2014/main" val="2492555743"/>
                  </a:ext>
                </a:extLst>
              </a:tr>
              <a:tr h="458817">
                <a:tc>
                  <a:txBody>
                    <a:bodyPr/>
                    <a:lstStyle/>
                    <a:p>
                      <a:pPr marL="52069" marR="0" lvl="0" indent="0" algn="l" defTabSz="914400" rtl="0" eaLnBrk="1" fontAlgn="auto" latinLnBrk="0" hangingPunct="1">
                        <a:lnSpc>
                          <a:spcPct val="100000"/>
                        </a:lnSpc>
                        <a:spcBef>
                          <a:spcPts val="40"/>
                        </a:spcBef>
                        <a:spcAft>
                          <a:spcPts val="0"/>
                        </a:spcAft>
                        <a:buClrTx/>
                        <a:buSzTx/>
                        <a:buFontTx/>
                        <a:buNone/>
                        <a:tabLst/>
                        <a:defRPr/>
                      </a:pPr>
                      <a:r>
                        <a:rPr lang="en-US" sz="1100" dirty="0">
                          <a:latin typeface="Letter-join Plus 4" panose="02000505000000020003" pitchFamily="50" charset="0"/>
                          <a:cs typeface="Comic Sans MS"/>
                        </a:rPr>
                        <a:t>Hugh Mason worked with the local community to improve living conditions and make things fair for the people working in the Guide Bride Factory. A statue was made to remember the significance of him in improving the lives of our past relations. </a:t>
                      </a:r>
                    </a:p>
                  </a:txBody>
                  <a:tcPr marL="0" marR="0" marT="5080" marB="0">
                    <a:noFill/>
                  </a:tcPr>
                </a:tc>
                <a:extLst>
                  <a:ext uri="{0D108BD9-81ED-4DB2-BD59-A6C34878D82A}">
                    <a16:rowId xmlns:a16="http://schemas.microsoft.com/office/drawing/2014/main" val="3277962340"/>
                  </a:ext>
                </a:extLst>
              </a:tr>
              <a:tr h="512618">
                <a:tc>
                  <a:txBody>
                    <a:bodyPr/>
                    <a:lstStyle/>
                    <a:p>
                      <a:pPr marL="52069">
                        <a:lnSpc>
                          <a:spcPct val="100000"/>
                        </a:lnSpc>
                        <a:spcBef>
                          <a:spcPts val="110"/>
                        </a:spcBef>
                      </a:pPr>
                      <a:endParaRPr sz="1100" i="0" dirty="0">
                        <a:latin typeface="Letter-join Plus 4" panose="02000505000000020003" pitchFamily="50" charset="0"/>
                        <a:cs typeface="Arial"/>
                      </a:endParaRPr>
                    </a:p>
                  </a:txBody>
                  <a:tcPr marL="0" marR="0" marT="13970" marB="0">
                    <a:noFill/>
                  </a:tcPr>
                </a:tc>
                <a:extLst>
                  <a:ext uri="{0D108BD9-81ED-4DB2-BD59-A6C34878D82A}">
                    <a16:rowId xmlns:a16="http://schemas.microsoft.com/office/drawing/2014/main" val="148017537"/>
                  </a:ext>
                </a:extLst>
              </a:tr>
            </a:tbl>
          </a:graphicData>
        </a:graphic>
      </p:graphicFrame>
      <p:pic>
        <p:nvPicPr>
          <p:cNvPr id="6" name="Picture 5" descr="A logo with a cross and handshake&#10;&#10;Description automatically generated">
            <a:extLst>
              <a:ext uri="{FF2B5EF4-FFF2-40B4-BE49-F238E27FC236}">
                <a16:creationId xmlns:a16="http://schemas.microsoft.com/office/drawing/2014/main" id="{5F273F7A-C488-B383-9C65-7F1A6A350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4" y="102680"/>
            <a:ext cx="804862" cy="804862"/>
          </a:xfrm>
          <a:prstGeom prst="rect">
            <a:avLst/>
          </a:prstGeom>
        </p:spPr>
      </p:pic>
      <p:pic>
        <p:nvPicPr>
          <p:cNvPr id="10" name="Picture 9" descr="A logo with a cross and handshake&#10;&#10;Description automatically generated">
            <a:extLst>
              <a:ext uri="{FF2B5EF4-FFF2-40B4-BE49-F238E27FC236}">
                <a16:creationId xmlns:a16="http://schemas.microsoft.com/office/drawing/2014/main" id="{237B36E0-FAC5-652E-0D15-9F08400D4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9337" y="102680"/>
            <a:ext cx="804862" cy="804862"/>
          </a:xfrm>
          <a:prstGeom prst="rect">
            <a:avLst/>
          </a:prstGeom>
        </p:spPr>
      </p:pic>
      <p:graphicFrame>
        <p:nvGraphicFramePr>
          <p:cNvPr id="3" name="Table 2">
            <a:extLst>
              <a:ext uri="{FF2B5EF4-FFF2-40B4-BE49-F238E27FC236}">
                <a16:creationId xmlns:a16="http://schemas.microsoft.com/office/drawing/2014/main" id="{7C198064-8CA1-42E5-FFB1-9B0B2AD6AD55}"/>
              </a:ext>
            </a:extLst>
          </p:cNvPr>
          <p:cNvGraphicFramePr>
            <a:graphicFrameLocks noGrp="1"/>
          </p:cNvGraphicFramePr>
          <p:nvPr>
            <p:extLst>
              <p:ext uri="{D42A27DB-BD31-4B8C-83A1-F6EECF244321}">
                <p14:modId xmlns:p14="http://schemas.microsoft.com/office/powerpoint/2010/main" val="938244221"/>
              </p:ext>
            </p:extLst>
          </p:nvPr>
        </p:nvGraphicFramePr>
        <p:xfrm>
          <a:off x="6611813" y="1308954"/>
          <a:ext cx="5522385" cy="3352475"/>
        </p:xfrm>
        <a:graphic>
          <a:graphicData uri="http://schemas.openxmlformats.org/drawingml/2006/table">
            <a:tbl>
              <a:tblPr firstRow="1" bandRow="1">
                <a:tableStyleId>{D7AC3CCA-C797-4891-BE02-D94E43425B78}</a:tableStyleId>
              </a:tblPr>
              <a:tblGrid>
                <a:gridCol w="1085243">
                  <a:extLst>
                    <a:ext uri="{9D8B030D-6E8A-4147-A177-3AD203B41FA5}">
                      <a16:colId xmlns:a16="http://schemas.microsoft.com/office/drawing/2014/main" val="4056260501"/>
                    </a:ext>
                  </a:extLst>
                </a:gridCol>
                <a:gridCol w="4437142">
                  <a:extLst>
                    <a:ext uri="{9D8B030D-6E8A-4147-A177-3AD203B41FA5}">
                      <a16:colId xmlns:a16="http://schemas.microsoft.com/office/drawing/2014/main" val="4047210633"/>
                    </a:ext>
                  </a:extLst>
                </a:gridCol>
              </a:tblGrid>
              <a:tr h="497934">
                <a:tc>
                  <a:txBody>
                    <a:bodyPr/>
                    <a:lstStyle/>
                    <a:p>
                      <a:pPr algn="ctr"/>
                      <a:r>
                        <a:rPr lang="en-GB" sz="1100" b="0" dirty="0"/>
                        <a:t>Factory</a:t>
                      </a:r>
                    </a:p>
                  </a:txBody>
                  <a:tcPr/>
                </a:tc>
                <a:tc>
                  <a:txBody>
                    <a:bodyPr/>
                    <a:lstStyle/>
                    <a:p>
                      <a:pPr algn="l"/>
                      <a:r>
                        <a:rPr lang="en-GB" sz="1100" b="0" dirty="0"/>
                        <a:t>A building where things are made in large numbers.</a:t>
                      </a:r>
                    </a:p>
                  </a:txBody>
                  <a:tcPr/>
                </a:tc>
                <a:extLst>
                  <a:ext uri="{0D108BD9-81ED-4DB2-BD59-A6C34878D82A}">
                    <a16:rowId xmlns:a16="http://schemas.microsoft.com/office/drawing/2014/main" val="575990581"/>
                  </a:ext>
                </a:extLst>
              </a:tr>
              <a:tr h="499943">
                <a:tc>
                  <a:txBody>
                    <a:bodyPr/>
                    <a:lstStyle/>
                    <a:p>
                      <a:pPr algn="ctr"/>
                      <a:r>
                        <a:rPr lang="en-GB" sz="1100" dirty="0"/>
                        <a:t>Cotton mill</a:t>
                      </a:r>
                    </a:p>
                  </a:txBody>
                  <a:tcPr/>
                </a:tc>
                <a:tc>
                  <a:txBody>
                    <a:bodyPr/>
                    <a:lstStyle/>
                    <a:p>
                      <a:pPr algn="l"/>
                      <a:r>
                        <a:rPr lang="en-GB" sz="1100" b="0" dirty="0"/>
                        <a:t>A factory where cotton was made.</a:t>
                      </a:r>
                    </a:p>
                  </a:txBody>
                  <a:tcPr/>
                </a:tc>
                <a:extLst>
                  <a:ext uri="{0D108BD9-81ED-4DB2-BD59-A6C34878D82A}">
                    <a16:rowId xmlns:a16="http://schemas.microsoft.com/office/drawing/2014/main" val="1304555857"/>
                  </a:ext>
                </a:extLst>
              </a:tr>
              <a:tr h="497934">
                <a:tc>
                  <a:txBody>
                    <a:bodyPr/>
                    <a:lstStyle/>
                    <a:p>
                      <a:pPr algn="ctr"/>
                      <a:r>
                        <a:rPr lang="en-GB" sz="1100" dirty="0"/>
                        <a:t>Child worker</a:t>
                      </a:r>
                    </a:p>
                  </a:txBody>
                  <a:tcPr/>
                </a:tc>
                <a:tc>
                  <a:txBody>
                    <a:bodyPr/>
                    <a:lstStyle/>
                    <a:p>
                      <a:pPr algn="l"/>
                      <a:r>
                        <a:rPr lang="en-GB" sz="1100" b="0" dirty="0"/>
                        <a:t>A child who has to go out to work to earn  money for their family.</a:t>
                      </a:r>
                    </a:p>
                  </a:txBody>
                  <a:tcPr/>
                </a:tc>
                <a:extLst>
                  <a:ext uri="{0D108BD9-81ED-4DB2-BD59-A6C34878D82A}">
                    <a16:rowId xmlns:a16="http://schemas.microsoft.com/office/drawing/2014/main" val="2794770725"/>
                  </a:ext>
                </a:extLst>
              </a:tr>
              <a:tr h="418997">
                <a:tc>
                  <a:txBody>
                    <a:bodyPr/>
                    <a:lstStyle/>
                    <a:p>
                      <a:pPr algn="ctr"/>
                      <a:r>
                        <a:rPr lang="en-GB" sz="1100" dirty="0"/>
                        <a:t>Living conditions</a:t>
                      </a:r>
                    </a:p>
                  </a:txBody>
                  <a:tcPr/>
                </a:tc>
                <a:tc>
                  <a:txBody>
                    <a:bodyPr/>
                    <a:lstStyle/>
                    <a:p>
                      <a:pPr algn="l"/>
                      <a:r>
                        <a:rPr lang="en-GB" sz="1100" b="0" dirty="0"/>
                        <a:t>The way people live and work that affects their safety, comfort and health.</a:t>
                      </a:r>
                    </a:p>
                  </a:txBody>
                  <a:tcPr/>
                </a:tc>
                <a:extLst>
                  <a:ext uri="{0D108BD9-81ED-4DB2-BD59-A6C34878D82A}">
                    <a16:rowId xmlns:a16="http://schemas.microsoft.com/office/drawing/2014/main" val="3982602148"/>
                  </a:ext>
                </a:extLst>
              </a:tr>
              <a:tr h="410640">
                <a:tc>
                  <a:txBody>
                    <a:bodyPr/>
                    <a:lstStyle/>
                    <a:p>
                      <a:pPr algn="ctr"/>
                      <a:r>
                        <a:rPr lang="en-GB" sz="1100" dirty="0"/>
                        <a:t>statue</a:t>
                      </a:r>
                    </a:p>
                  </a:txBody>
                  <a:tcPr/>
                </a:tc>
                <a:tc>
                  <a:txBody>
                    <a:bodyPr/>
                    <a:lstStyle/>
                    <a:p>
                      <a:pPr algn="l"/>
                      <a:r>
                        <a:rPr lang="en-GB" sz="1100" b="0" dirty="0"/>
                        <a:t>A sculpture of a person made of metal or stone. </a:t>
                      </a:r>
                    </a:p>
                  </a:txBody>
                  <a:tcPr/>
                </a:tc>
                <a:extLst>
                  <a:ext uri="{0D108BD9-81ED-4DB2-BD59-A6C34878D82A}">
                    <a16:rowId xmlns:a16="http://schemas.microsoft.com/office/drawing/2014/main" val="1374542527"/>
                  </a:ext>
                </a:extLst>
              </a:tr>
              <a:tr h="645759">
                <a:tc>
                  <a:txBody>
                    <a:bodyPr/>
                    <a:lstStyle/>
                    <a:p>
                      <a:pPr algn="ctr"/>
                      <a:r>
                        <a:rPr lang="en-GB" sz="1100" dirty="0"/>
                        <a:t>Hugh Mason</a:t>
                      </a:r>
                    </a:p>
                  </a:txBody>
                  <a:tcPr/>
                </a:tc>
                <a:tc>
                  <a:txBody>
                    <a:bodyPr/>
                    <a:lstStyle/>
                    <a:p>
                      <a:pPr algn="l"/>
                      <a:r>
                        <a:rPr lang="en-GB" sz="1100" b="0" dirty="0"/>
                        <a:t>A mill owner and politician who made better working conditions for the people in Ashton-Under-Lyne</a:t>
                      </a:r>
                    </a:p>
                  </a:txBody>
                  <a:tcPr/>
                </a:tc>
                <a:extLst>
                  <a:ext uri="{0D108BD9-81ED-4DB2-BD59-A6C34878D82A}">
                    <a16:rowId xmlns:a16="http://schemas.microsoft.com/office/drawing/2014/main" val="4020437060"/>
                  </a:ext>
                </a:extLst>
              </a:tr>
              <a:tr h="373545">
                <a:tc>
                  <a:txBody>
                    <a:bodyPr/>
                    <a:lstStyle/>
                    <a:p>
                      <a:pPr algn="ctr"/>
                      <a:r>
                        <a:rPr lang="en-GB" sz="1100" dirty="0"/>
                        <a:t>Victorian</a:t>
                      </a:r>
                    </a:p>
                  </a:txBody>
                  <a:tcPr/>
                </a:tc>
                <a:tc>
                  <a:txBody>
                    <a:bodyPr/>
                    <a:lstStyle/>
                    <a:p>
                      <a:pPr algn="l"/>
                      <a:r>
                        <a:rPr lang="en-GB" sz="1100" b="0" dirty="0"/>
                        <a:t>During the reign of Queen Victoria.</a:t>
                      </a:r>
                    </a:p>
                  </a:txBody>
                  <a:tcPr/>
                </a:tc>
                <a:extLst>
                  <a:ext uri="{0D108BD9-81ED-4DB2-BD59-A6C34878D82A}">
                    <a16:rowId xmlns:a16="http://schemas.microsoft.com/office/drawing/2014/main" val="2467378945"/>
                  </a:ext>
                </a:extLst>
              </a:tr>
            </a:tbl>
          </a:graphicData>
        </a:graphic>
      </p:graphicFrame>
      <p:pic>
        <p:nvPicPr>
          <p:cNvPr id="12" name="Picture 11" descr="A statue of a person with his arms crossed&#10;&#10;Description automatically generated">
            <a:extLst>
              <a:ext uri="{FF2B5EF4-FFF2-40B4-BE49-F238E27FC236}">
                <a16:creationId xmlns:a16="http://schemas.microsoft.com/office/drawing/2014/main" id="{6B3790F7-D99C-D02F-9AC8-FF111DFF8F5F}"/>
              </a:ext>
            </a:extLst>
          </p:cNvPr>
          <p:cNvPicPr>
            <a:picLocks noChangeAspect="1"/>
          </p:cNvPicPr>
          <p:nvPr/>
        </p:nvPicPr>
        <p:blipFill>
          <a:blip r:embed="rId5"/>
          <a:stretch>
            <a:fillRect/>
          </a:stretch>
        </p:blipFill>
        <p:spPr>
          <a:xfrm>
            <a:off x="120281" y="3082512"/>
            <a:ext cx="1137636" cy="1449674"/>
          </a:xfrm>
          <a:prstGeom prst="rect">
            <a:avLst/>
          </a:prstGeom>
        </p:spPr>
      </p:pic>
      <p:pic>
        <p:nvPicPr>
          <p:cNvPr id="17" name="Picture 16" descr="A large brick building with a fence&#10;&#10;Description automatically generated">
            <a:extLst>
              <a:ext uri="{FF2B5EF4-FFF2-40B4-BE49-F238E27FC236}">
                <a16:creationId xmlns:a16="http://schemas.microsoft.com/office/drawing/2014/main" id="{4FBE37CF-2991-BDC7-7FE0-1F82CA2B94FB}"/>
              </a:ext>
            </a:extLst>
          </p:cNvPr>
          <p:cNvPicPr>
            <a:picLocks noChangeAspect="1"/>
          </p:cNvPicPr>
          <p:nvPr/>
        </p:nvPicPr>
        <p:blipFill>
          <a:blip r:embed="rId6"/>
          <a:stretch>
            <a:fillRect/>
          </a:stretch>
        </p:blipFill>
        <p:spPr>
          <a:xfrm>
            <a:off x="1314884" y="3082512"/>
            <a:ext cx="1895645" cy="1414964"/>
          </a:xfrm>
          <a:prstGeom prst="rect">
            <a:avLst/>
          </a:prstGeom>
        </p:spPr>
      </p:pic>
      <p:pic>
        <p:nvPicPr>
          <p:cNvPr id="19" name="Picture 18" descr="A group of children working on a machine&#10;&#10;Description automatically generated">
            <a:extLst>
              <a:ext uri="{FF2B5EF4-FFF2-40B4-BE49-F238E27FC236}">
                <a16:creationId xmlns:a16="http://schemas.microsoft.com/office/drawing/2014/main" id="{BF8AE903-957F-D3AC-BBDA-2D507AC83EB0}"/>
              </a:ext>
            </a:extLst>
          </p:cNvPr>
          <p:cNvPicPr>
            <a:picLocks noChangeAspect="1"/>
          </p:cNvPicPr>
          <p:nvPr/>
        </p:nvPicPr>
        <p:blipFill>
          <a:blip r:embed="rId7"/>
          <a:stretch>
            <a:fillRect/>
          </a:stretch>
        </p:blipFill>
        <p:spPr>
          <a:xfrm>
            <a:off x="3267497" y="3173561"/>
            <a:ext cx="1417245" cy="1267747"/>
          </a:xfrm>
          <a:prstGeom prst="rect">
            <a:avLst/>
          </a:prstGeom>
        </p:spPr>
      </p:pic>
      <p:pic>
        <p:nvPicPr>
          <p:cNvPr id="21" name="Picture 20">
            <a:extLst>
              <a:ext uri="{FF2B5EF4-FFF2-40B4-BE49-F238E27FC236}">
                <a16:creationId xmlns:a16="http://schemas.microsoft.com/office/drawing/2014/main" id="{6D1BD0B4-8104-F42B-0939-BCD76382D47B}"/>
              </a:ext>
            </a:extLst>
          </p:cNvPr>
          <p:cNvPicPr>
            <a:picLocks noChangeAspect="1"/>
          </p:cNvPicPr>
          <p:nvPr/>
        </p:nvPicPr>
        <p:blipFill>
          <a:blip r:embed="rId8"/>
          <a:stretch>
            <a:fillRect/>
          </a:stretch>
        </p:blipFill>
        <p:spPr>
          <a:xfrm>
            <a:off x="120281" y="4723213"/>
            <a:ext cx="11887494" cy="1757082"/>
          </a:xfrm>
          <a:prstGeom prst="rect">
            <a:avLst/>
          </a:prstGeom>
        </p:spPr>
      </p:pic>
    </p:spTree>
    <p:extLst>
      <p:ext uri="{BB962C8B-B14F-4D97-AF65-F5344CB8AC3E}">
        <p14:creationId xmlns:p14="http://schemas.microsoft.com/office/powerpoint/2010/main" val="2688660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fdec100-cb7e-42ca-8f3f-e6f6262ed542">
      <UserInfo>
        <DisplayName>HSTM - Teaching Staff</DisplayName>
        <AccountId>316</AccountId>
        <AccountType/>
      </UserInfo>
      <UserInfo>
        <DisplayName>Gillian Higgins</DisplayName>
        <AccountId>298</AccountId>
        <AccountType/>
      </UserInfo>
    </SharedWithUsers>
    <TaxCatchAll xmlns="1fdec100-cb7e-42ca-8f3f-e6f6262ed542" xsi:nil="true"/>
    <lcf76f155ced4ddcb4097134ff3c332f xmlns="35d5a349-2557-4f3b-a369-55748c09dab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5BBD72DD3B4C4CA1A9E25AE7F90125" ma:contentTypeVersion="16" ma:contentTypeDescription="Create a new document." ma:contentTypeScope="" ma:versionID="ec6bec661016d013c07c6dd1be9cd1af">
  <xsd:schema xmlns:xsd="http://www.w3.org/2001/XMLSchema" xmlns:xs="http://www.w3.org/2001/XMLSchema" xmlns:p="http://schemas.microsoft.com/office/2006/metadata/properties" xmlns:ns2="35d5a349-2557-4f3b-a369-55748c09dab4" xmlns:ns3="1fdec100-cb7e-42ca-8f3f-e6f6262ed542" targetNamespace="http://schemas.microsoft.com/office/2006/metadata/properties" ma:root="true" ma:fieldsID="9ce33b7341405a80d4e46772e6bc5dd0" ns2:_="" ns3:_="">
    <xsd:import namespace="35d5a349-2557-4f3b-a369-55748c09dab4"/>
    <xsd:import namespace="1fdec100-cb7e-42ca-8f3f-e6f6262ed5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5a349-2557-4f3b-a369-55748c09d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6d6860-d01e-4c43-9962-b51fa0336c7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dec100-cb7e-42ca-8f3f-e6f6262ed54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1e57a9-8b7e-474d-9ecf-70706f1df5a3}" ma:internalName="TaxCatchAll" ma:showField="CatchAllData" ma:web="1fdec100-cb7e-42ca-8f3f-e6f6262ed5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D83908-9E59-4937-9044-FB0EE1EE0FB9}">
  <ds:schemaRefs>
    <ds:schemaRef ds:uri="http://schemas.microsoft.com/office/2006/metadata/properties"/>
    <ds:schemaRef ds:uri="http://schemas.microsoft.com/office/infopath/2007/PartnerControls"/>
    <ds:schemaRef ds:uri="1fdec100-cb7e-42ca-8f3f-e6f6262ed542"/>
    <ds:schemaRef ds:uri="35d5a349-2557-4f3b-a369-55748c09dab4"/>
  </ds:schemaRefs>
</ds:datastoreItem>
</file>

<file path=customXml/itemProps2.xml><?xml version="1.0" encoding="utf-8"?>
<ds:datastoreItem xmlns:ds="http://schemas.openxmlformats.org/officeDocument/2006/customXml" ds:itemID="{6A3E3178-0EAF-4DF9-AED7-45E6B0F3E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d5a349-2557-4f3b-a369-55748c09dab4"/>
    <ds:schemaRef ds:uri="1fdec100-cb7e-42ca-8f3f-e6f6262ed5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045F07-CB2D-4F82-A2F0-C1C36425C9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TotalTime>
  <Words>305</Words>
  <Application>Microsoft Office PowerPoint</Application>
  <PresentationFormat>Widescreen</PresentationFormat>
  <Paragraphs>46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Letterjoin</vt:lpstr>
      <vt:lpstr>Letter-join No-Lead 4</vt:lpstr>
      <vt:lpstr>Letter-join Plus 4</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Lovgreen</dc:creator>
  <cp:lastModifiedBy>Rebecca Lowe</cp:lastModifiedBy>
  <cp:revision>4</cp:revision>
  <cp:lastPrinted>2023-02-17T12:20:22Z</cp:lastPrinted>
  <dcterms:created xsi:type="dcterms:W3CDTF">2019-06-24T09:29:42Z</dcterms:created>
  <dcterms:modified xsi:type="dcterms:W3CDTF">2024-05-23T13:21:21Z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0x010100B05BBD72DD3B4C4CA1A9E25AE7F90125</vt:lpwstr>
  </property>
  <property fmtid="{D5CDD505-2E9C-101B-9397-08002B2CF9AE}" pid="3" name="Order">
    <vt:r8>206200</vt:r8>
  </property>
  <property fmtid="{D5CDD505-2E9C-101B-9397-08002B2CF9AE}" pid="4" name="MediaServiceImageTags">
    <vt:lpwstr/>
  </property>
</Properties>
</file>