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DCE4FB-ABBE-4D38-A05F-0BFB5013E9D8}" v="2" dt="2024-03-01T11:35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22CD-D980-402A-B567-CC25BD490246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F6C26-EF91-4A7D-B352-EFA1EC1A9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0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F6C26-EF91-4A7D-B352-EFA1EC1A90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4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100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8638" y="1692073"/>
            <a:ext cx="3420152" cy="4718713"/>
          </a:xfrm>
          <a:prstGeom prst="rect">
            <a:avLst/>
          </a:prstGeom>
        </p:spPr>
      </p:pic>
      <p:pic>
        <p:nvPicPr>
          <p:cNvPr id="1026" name="Picture 2" descr="Key Wisdom Room London - Transparent Background Key Png Clipart (564x612), Png Downl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1" y="1669782"/>
            <a:ext cx="3392042" cy="468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3" y="1692074"/>
            <a:ext cx="3420153" cy="4718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770" y="-172260"/>
            <a:ext cx="123887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Letterjoin"/>
              </a:rPr>
              <a:t>ASPIRE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Curriculum-Key Learning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02634"/>
              </p:ext>
            </p:extLst>
          </p:nvPr>
        </p:nvGraphicFramePr>
        <p:xfrm>
          <a:off x="26082" y="1077915"/>
          <a:ext cx="12154368" cy="5388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9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1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932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join-Air Plus 4" panose="02000805000000020003" pitchFamily="50" charset="0"/>
                        </a:rPr>
                        <a:t>Key Knowledge</a:t>
                      </a:r>
                      <a:endParaRPr lang="en-US" b="1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join-Air Plus 4" panose="02000805000000020003" pitchFamily="50" charset="0"/>
                        </a:rPr>
                        <a:t>Key Skills</a:t>
                      </a:r>
                      <a:endParaRPr lang="en-US" b="1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join-Air Plus 4" panose="02000805000000020003" pitchFamily="50" charset="0"/>
                        </a:rPr>
                        <a:t>Key Vocabulary</a:t>
                      </a:r>
                      <a:endParaRPr lang="en-US" b="1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06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join-Air Plus 4" panose="020008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join-Air Plus 4" panose="020008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join-Air Plus 4" panose="020008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join-Air Plus 4" panose="020008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join-Air Plus 4" panose="020008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join-Air Plus 4" panose="020008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join-Air Plus 4" panose="020008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join-Air Plus 4" panose="020008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join-Air Plus 4" panose="02000805000000020003" pitchFamily="50" charset="0"/>
                        </a:rPr>
                        <a:t>I can locate places on maps, atlases and globes.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join-Air Plus 4" panose="02000805000000020003" pitchFamily="50" charset="0"/>
                        </a:rPr>
                        <a:t>I can compare two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join-Air Plus 4" panose="02000805000000020003" pitchFamily="50" charset="0"/>
                        </a:rPr>
                        <a:t>I can observe and record the weather and temperature in different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join-Air Plus 4" panose="02000805000000020003" pitchFamily="50" charset="0"/>
                        </a:rPr>
                        <a:t>I can ask and answer geographical questions.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join-Air Plus 4" panose="02000805000000020003" pitchFamily="50" charset="0"/>
                        </a:rPr>
                        <a:t>I can study pictures of two contrasting localities.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join-Air Plus 4" panose="02000805000000020003" pitchFamily="50" charset="0"/>
                        </a:rPr>
                        <a:t>I can use geographical vocabulary to describe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join-Air Plus 4" panose="02000805000000020003" pitchFamily="50" charset="0"/>
                        </a:rPr>
                        <a:t>I can use directional and locational language to describe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D9FDD8-49FE-43BF-915D-B462021A08F1}"/>
              </a:ext>
            </a:extLst>
          </p:cNvPr>
          <p:cNvSpPr txBox="1"/>
          <p:nvPr/>
        </p:nvSpPr>
        <p:spPr>
          <a:xfrm>
            <a:off x="994258" y="500604"/>
            <a:ext cx="102040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>
                <a:latin typeface="Letter-join No-Lead 4" panose="02000505000000020003" pitchFamily="50" charset="0"/>
              </a:rPr>
              <a:t>Title:  What is it like to live in Kenya? Year: 2 Subject: Geography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CF92929-3AB2-4B2D-8C2E-72A7ED7DE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343778"/>
              </p:ext>
            </p:extLst>
          </p:nvPr>
        </p:nvGraphicFramePr>
        <p:xfrm>
          <a:off x="8148919" y="1458373"/>
          <a:ext cx="4043082" cy="4969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2784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  <a:gridCol w="3120298">
                  <a:extLst>
                    <a:ext uri="{9D8B030D-6E8A-4147-A177-3AD203B41FA5}">
                      <a16:colId xmlns:a16="http://schemas.microsoft.com/office/drawing/2014/main" val="75278666"/>
                    </a:ext>
                  </a:extLst>
                </a:gridCol>
              </a:tblGrid>
              <a:tr h="270932">
                <a:tc>
                  <a:txBody>
                    <a:bodyPr/>
                    <a:lstStyle/>
                    <a:p>
                      <a:pPr marL="190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agriculture</a:t>
                      </a:r>
                      <a:endParaRPr lang="en-GB"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The work of raising crops and farm animal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3949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capital city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6223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Letterjoin-Air Plus 4" panose="02000805000000020003" pitchFamily="50" charset="0"/>
                        </a:rPr>
                        <a:t>A city that has been identified as the location for the government.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2217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climate</a:t>
                      </a:r>
                      <a:endParaRPr lang="en-GB"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49530" algn="just">
                        <a:lnSpc>
                          <a:spcPts val="1500"/>
                        </a:lnSpc>
                        <a:spcBef>
                          <a:spcPts val="185"/>
                        </a:spcBef>
                      </a:pPr>
                      <a:r>
                        <a:rPr lang="en-US" sz="900" dirty="0">
                          <a:latin typeface="Letterjoin-Air Plus 4" panose="02000805000000020003" pitchFamily="50" charset="0"/>
                        </a:rPr>
                        <a:t>The usual weather conditions in a place.</a:t>
                      </a:r>
                      <a:endParaRPr sz="900" i="0" dirty="0">
                        <a:latin typeface="Letterjoin-Air Plus 4" panose="02000805000000020003" pitchFamily="50" charset="0"/>
                        <a:cs typeface="Arial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3438341624"/>
                  </a:ext>
                </a:extLst>
              </a:tr>
              <a:tr h="216616">
                <a:tc>
                  <a:txBody>
                    <a:bodyPr/>
                    <a:lstStyle/>
                    <a:p>
                      <a:pPr marL="0" marR="571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coast</a:t>
                      </a:r>
                      <a:endParaRPr lang="en-GB"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508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323215">
                        <a:lnSpc>
                          <a:spcPts val="1500"/>
                        </a:lnSpc>
                        <a:spcBef>
                          <a:spcPts val="200"/>
                        </a:spcBef>
                      </a:pP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The land next to the ocean</a:t>
                      </a:r>
                      <a:endParaRPr sz="900" i="0" dirty="0">
                        <a:latin typeface="Letterjoin-Air Plus 4" panose="02000805000000020003" pitchFamily="50" charset="0"/>
                        <a:cs typeface="Arial"/>
                      </a:endParaRPr>
                    </a:p>
                  </a:txBody>
                  <a:tcPr marL="0" marR="0" marT="25400" marB="0"/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396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continent</a:t>
                      </a:r>
                      <a:endParaRPr lang="en-GB"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58419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Letterjoin-Air Plus 4" panose="02000805000000020003" pitchFamily="50" charset="0"/>
                        </a:rPr>
                        <a:t>A large land mass.  There are 7 continents in the world. 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5898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Equator</a:t>
                      </a:r>
                      <a:endParaRPr lang="en-GB"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347345">
                        <a:lnSpc>
                          <a:spcPts val="1500"/>
                        </a:lnSpc>
                        <a:spcBef>
                          <a:spcPts val="175"/>
                        </a:spcBef>
                      </a:pP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The imaginary circle around the earth that is halfway between the North and South</a:t>
                      </a:r>
                      <a:r>
                        <a:rPr lang="en-US" sz="900" b="0" i="0" kern="1200" baseline="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Poles.</a:t>
                      </a:r>
                      <a:endParaRPr sz="900" i="0" dirty="0">
                        <a:latin typeface="Letterjoin-Air Plus 4" panose="02000805000000020003" pitchFamily="50" charset="0"/>
                        <a:cs typeface="Arial"/>
                      </a:endParaRP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742473139"/>
                  </a:ext>
                </a:extLst>
              </a:tr>
              <a:tr h="591779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hemisphere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151130">
                        <a:lnSpc>
                          <a:spcPts val="1500"/>
                        </a:lnSpc>
                        <a:spcBef>
                          <a:spcPts val="190"/>
                        </a:spcBef>
                      </a:pP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A hemisphere is formed by dividing the earth into the Northern and Southern Hemispheres at the equator,</a:t>
                      </a:r>
                      <a:endParaRPr sz="900" i="0" dirty="0">
                        <a:latin typeface="Letterjoin-Air Plus 4" panose="02000805000000020003" pitchFamily="50" charset="0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693932576"/>
                  </a:ext>
                </a:extLst>
              </a:tr>
              <a:tr h="376213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highlands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A part or region of a country that has many hills or mountains.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628014"/>
                  </a:ext>
                </a:extLst>
              </a:tr>
              <a:tr h="231290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lowlands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143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join-Air Plus 4" panose="02000805000000020003" pitchFamily="50" charset="0"/>
                        </a:rPr>
                        <a:t>Land that is lower</a:t>
                      </a:r>
                      <a:r>
                        <a:rPr lang="en-US" sz="900" baseline="0" dirty="0">
                          <a:latin typeface="Letterjoin-Air Plus 4" panose="02000805000000020003" pitchFamily="50" charset="0"/>
                        </a:rPr>
                        <a:t> than the land around it.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050992"/>
                  </a:ext>
                </a:extLst>
              </a:tr>
              <a:tr h="225316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population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143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Letterjoin-Air Plus 4" panose="02000805000000020003" pitchFamily="50" charset="0"/>
                        </a:rPr>
                        <a:t>The people who live in an area.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22947"/>
                  </a:ext>
                </a:extLst>
              </a:tr>
              <a:tr h="489480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savannah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143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A flat plain covered with grass and few trees. Savannas are found in Africa and other tropical regions.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913102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tribe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143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Letterjoin-Air Plus 4" panose="02000805000000020003" pitchFamily="50" charset="0"/>
                        </a:rPr>
                        <a:t>A group of people</a:t>
                      </a:r>
                      <a:r>
                        <a:rPr lang="en-US" sz="900" baseline="0" dirty="0">
                          <a:latin typeface="Letterjoin-Air Plus 4" panose="02000805000000020003" pitchFamily="50" charset="0"/>
                        </a:rPr>
                        <a:t> or villages </a:t>
                      </a:r>
                      <a:r>
                        <a:rPr lang="en-US" sz="900" dirty="0">
                          <a:latin typeface="Letterjoin-Air Plus 4" panose="02000805000000020003" pitchFamily="50" charset="0"/>
                        </a:rPr>
                        <a:t>that share the same language</a:t>
                      </a:r>
                      <a:r>
                        <a:rPr lang="en-US" sz="900" baseline="0" dirty="0">
                          <a:latin typeface="Letterjoin-Air Plus 4" panose="02000805000000020003" pitchFamily="50" charset="0"/>
                        </a:rPr>
                        <a:t> and traditions.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41495"/>
                  </a:ext>
                </a:extLst>
              </a:tr>
              <a:tr h="225316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 tropical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143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join-Air Plus 4" panose="02000805000000020003" pitchFamily="50" charset="0"/>
                        </a:rPr>
                        <a:t>Land or area that is near the Equator.</a:t>
                      </a:r>
                      <a:endParaRPr lang="en-GB" sz="900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4145"/>
                  </a:ext>
                </a:extLst>
              </a:tr>
              <a:tr h="362447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tourist</a:t>
                      </a:r>
                      <a:endParaRPr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143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A person who</a:t>
                      </a:r>
                      <a:r>
                        <a:rPr lang="en-US" sz="900" i="0" baseline="0" dirty="0">
                          <a:latin typeface="Letterjoin-Air Plus 4" panose="02000805000000020003" pitchFamily="50" charset="0"/>
                          <a:cs typeface="Arial" panose="020B0604020202020204" pitchFamily="34" charset="0"/>
                        </a:rPr>
                        <a:t> travels to different places.</a:t>
                      </a:r>
                      <a:endParaRPr lang="en-US" sz="900" i="0" dirty="0">
                        <a:latin typeface="Letterjoin-Air Plus 4" panose="02000805000000020003" pitchFamily="50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16209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14871E3-8A02-454D-8CCF-4B05D0E49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16212"/>
              </p:ext>
            </p:extLst>
          </p:nvPr>
        </p:nvGraphicFramePr>
        <p:xfrm>
          <a:off x="26082" y="1501125"/>
          <a:ext cx="3725786" cy="3060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881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  <a:gridCol w="1255068">
                  <a:extLst>
                    <a:ext uri="{9D8B030D-6E8A-4147-A177-3AD203B41FA5}">
                      <a16:colId xmlns:a16="http://schemas.microsoft.com/office/drawing/2014/main" val="75278666"/>
                    </a:ext>
                  </a:extLst>
                </a:gridCol>
                <a:gridCol w="1445837">
                  <a:extLst>
                    <a:ext uri="{9D8B030D-6E8A-4147-A177-3AD203B41FA5}">
                      <a16:colId xmlns:a16="http://schemas.microsoft.com/office/drawing/2014/main" val="1493199568"/>
                    </a:ext>
                  </a:extLst>
                </a:gridCol>
              </a:tblGrid>
              <a:tr h="262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join-Air Plus 4" panose="02000805000000020003" pitchFamily="50" charset="0"/>
                        </a:rPr>
                        <a:t> </a:t>
                      </a:r>
                      <a:r>
                        <a:rPr lang="en-GB" sz="1200" dirty="0">
                          <a:latin typeface="Letterjoin-Air Plus 4" panose="02000805000000020003" pitchFamily="50" charset="0"/>
                        </a:rPr>
                        <a:t>Comparison</a:t>
                      </a:r>
                      <a:r>
                        <a:rPr lang="en-GB" sz="1200" baseline="0" dirty="0">
                          <a:latin typeface="Letterjoin-Air Plus 4" panose="02000805000000020003" pitchFamily="50" charset="0"/>
                        </a:rPr>
                        <a:t> </a:t>
                      </a:r>
                      <a:endParaRPr lang="en-GB" sz="12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203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Country 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Kenya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England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203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Continent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Africa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Europe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341624"/>
                  </a:ext>
                </a:extLst>
              </a:tr>
              <a:tr h="677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Flag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437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Important river/lake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The Great Rift valley</a:t>
                      </a:r>
                    </a:p>
                    <a:p>
                      <a:r>
                        <a:rPr lang="en-US" sz="1000" dirty="0">
                          <a:latin typeface="Letterjoin-Air Plus 4"/>
                        </a:rPr>
                        <a:t>Tana River</a:t>
                      </a:r>
                      <a:endParaRPr lang="en-GB" sz="1000" dirty="0">
                        <a:latin typeface="Letterjoin-Air Plus 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River</a:t>
                      </a:r>
                      <a:r>
                        <a:rPr lang="en-US" sz="1000" baseline="0" dirty="0">
                          <a:latin typeface="Letterjoin-Air Plus 4" panose="02000805000000020003" pitchFamily="50" charset="0"/>
                        </a:rPr>
                        <a:t> Thames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213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Mountain 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Mount Kenya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Scafell Pike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473139"/>
                  </a:ext>
                </a:extLst>
              </a:tr>
              <a:tr h="250125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Population 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51 million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56 million 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932576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Letterjoin-Air Plus 4" panose="02000805000000020003" pitchFamily="50" charset="0"/>
                          <a:ea typeface="+mn-ea"/>
                          <a:cs typeface="+mn-cs"/>
                        </a:rPr>
                        <a:t>Climate 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Wet and dry seasons</a:t>
                      </a:r>
                    </a:p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Dry and warm</a:t>
                      </a:r>
                    </a:p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Rainy season 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join-Air Plus 4" panose="02000805000000020003" pitchFamily="50" charset="0"/>
                        </a:rPr>
                        <a:t>Summer: warm, sunny</a:t>
                      </a:r>
                    </a:p>
                    <a:p>
                      <a:r>
                        <a:rPr lang="en-US" sz="1000" baseline="0" dirty="0">
                          <a:latin typeface="Letterjoin-Air Plus 4" panose="02000805000000020003" pitchFamily="50" charset="0"/>
                        </a:rPr>
                        <a:t>Winter: cold, wet. Sometimes snows</a:t>
                      </a:r>
                      <a:endParaRPr lang="en-GB" sz="10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050992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E313A971-E393-4258-919C-B03F10A0E8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874" y="2306245"/>
            <a:ext cx="838987" cy="54464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BC0033-436E-4FC0-A6BF-B2C5BA9E8F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78958" y="2306245"/>
            <a:ext cx="919486" cy="5489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615CD719-7D4B-4222-8710-753447ED30B6}"/>
              </a:ext>
            </a:extLst>
          </p:cNvPr>
          <p:cNvGrpSpPr/>
          <p:nvPr/>
        </p:nvGrpSpPr>
        <p:grpSpPr>
          <a:xfrm>
            <a:off x="107025" y="4815158"/>
            <a:ext cx="1839923" cy="1522510"/>
            <a:chOff x="670346" y="-2678461"/>
            <a:chExt cx="10379805" cy="5320383"/>
          </a:xfrm>
        </p:grpSpPr>
        <p:pic>
          <p:nvPicPr>
            <p:cNvPr id="20" name="Picture 2" descr="Kenya–United States relations - Wikipedia">
              <a:extLst>
                <a:ext uri="{FF2B5EF4-FFF2-40B4-BE49-F238E27FC236}">
                  <a16:creationId xmlns:a16="http://schemas.microsoft.com/office/drawing/2014/main" id="{64E94CF7-5A11-463B-AD42-824B5422FCF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23" r="5056"/>
            <a:stretch/>
          </p:blipFill>
          <p:spPr bwMode="auto">
            <a:xfrm>
              <a:off x="989346" y="-2406327"/>
              <a:ext cx="10060805" cy="50482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769B4E7-030B-4C18-98FD-4F65CDA95426}"/>
                </a:ext>
              </a:extLst>
            </p:cNvPr>
            <p:cNvGrpSpPr/>
            <p:nvPr/>
          </p:nvGrpSpPr>
          <p:grpSpPr>
            <a:xfrm>
              <a:off x="670346" y="-2678461"/>
              <a:ext cx="4980601" cy="5111287"/>
              <a:chOff x="2570985" y="-52815"/>
              <a:chExt cx="3747526" cy="3536558"/>
            </a:xfrm>
          </p:grpSpPr>
          <p:pic>
            <p:nvPicPr>
              <p:cNvPr id="22" name="Picture 8" descr="Countries I've Visited: Australia, Canada, France, Greenland ...">
                <a:extLst>
                  <a:ext uri="{FF2B5EF4-FFF2-40B4-BE49-F238E27FC236}">
                    <a16:creationId xmlns:a16="http://schemas.microsoft.com/office/drawing/2014/main" id="{3A2F46F2-CB5D-4450-924A-F48756EF04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03" t="1" r="52144" b="77408"/>
              <a:stretch/>
            </p:blipFill>
            <p:spPr bwMode="auto">
              <a:xfrm>
                <a:off x="2613439" y="-52815"/>
                <a:ext cx="3705072" cy="924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6" descr="File:Ireland New Zealand Locator.png - Wikimedia Commons">
                <a:extLst>
                  <a:ext uri="{FF2B5EF4-FFF2-40B4-BE49-F238E27FC236}">
                    <a16:creationId xmlns:a16="http://schemas.microsoft.com/office/drawing/2014/main" id="{D3F2C02C-3BB7-4376-BBE3-920D1BC69E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7727"/>
              <a:stretch/>
            </p:blipFill>
            <p:spPr bwMode="auto">
              <a:xfrm>
                <a:off x="2570985" y="74935"/>
                <a:ext cx="3497753" cy="340880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25" name="Picture 4" descr="Political Map of Africa - Nations Online Project">
            <a:extLst>
              <a:ext uri="{FF2B5EF4-FFF2-40B4-BE49-F238E27FC236}">
                <a16:creationId xmlns:a16="http://schemas.microsoft.com/office/drawing/2014/main" id="{7980E727-0113-487E-9B6B-A079C6A3D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994" y="4830688"/>
            <a:ext cx="1426395" cy="1536213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EC664D5-4707-47EF-955C-730A5D80D852}"/>
              </a:ext>
            </a:extLst>
          </p:cNvPr>
          <p:cNvSpPr txBox="1"/>
          <p:nvPr/>
        </p:nvSpPr>
        <p:spPr>
          <a:xfrm>
            <a:off x="0" y="4532033"/>
            <a:ext cx="3710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Letterjoin-Air Plus 4" panose="02000805000000020003" pitchFamily="50" charset="0"/>
              </a:rPr>
              <a:t>Map of Kenya and the UK            Africa</a:t>
            </a:r>
            <a:endParaRPr lang="en-GB" sz="1600" dirty="0">
              <a:latin typeface="Letterjoin-Air Plus 4" panose="02000805000000020003" pitchFamily="50" charset="0"/>
            </a:endParaRPr>
          </a:p>
        </p:txBody>
      </p:sp>
      <p:pic>
        <p:nvPicPr>
          <p:cNvPr id="26" name="Picture 10" descr="Tana River Delta, Kenya - David Beatty's Portfolio">
            <a:extLst>
              <a:ext uri="{FF2B5EF4-FFF2-40B4-BE49-F238E27FC236}">
                <a16:creationId xmlns:a16="http://schemas.microsoft.com/office/drawing/2014/main" id="{3C459B67-5DE7-4EC5-B0DD-79E6524D2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870" y="3961074"/>
            <a:ext cx="1498819" cy="97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2" descr="Climbing Mount Kenya">
            <a:extLst>
              <a:ext uri="{FF2B5EF4-FFF2-40B4-BE49-F238E27FC236}">
                <a16:creationId xmlns:a16="http://schemas.microsoft.com/office/drawing/2014/main" id="{661B1238-2966-46AC-9282-339FC1419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102" y="5425913"/>
            <a:ext cx="1180036" cy="85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4" descr="Kenya - Plant and animal life | Britannica">
            <a:extLst>
              <a:ext uri="{FF2B5EF4-FFF2-40B4-BE49-F238E27FC236}">
                <a16:creationId xmlns:a16="http://schemas.microsoft.com/office/drawing/2014/main" id="{8D1A5F84-4400-409D-B199-39F1BCB9F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778" y="3995166"/>
            <a:ext cx="1602310" cy="105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1CECF115-0D9F-4875-9888-BCA4655C07DE}"/>
              </a:ext>
            </a:extLst>
          </p:cNvPr>
          <p:cNvSpPr txBox="1"/>
          <p:nvPr/>
        </p:nvSpPr>
        <p:spPr>
          <a:xfrm>
            <a:off x="6290852" y="6162368"/>
            <a:ext cx="97218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Letterjoin-Air Plus 4" panose="02000805000000020003" pitchFamily="50" charset="0"/>
              </a:rPr>
              <a:t>Mount Kenya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FE48D37-8B8F-4BDF-BD13-379BEB5173A5}"/>
              </a:ext>
            </a:extLst>
          </p:cNvPr>
          <p:cNvSpPr txBox="1"/>
          <p:nvPr/>
        </p:nvSpPr>
        <p:spPr>
          <a:xfrm>
            <a:off x="6390068" y="3575984"/>
            <a:ext cx="121058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Letterjoin-Air Plus 4" panose="02000805000000020003" pitchFamily="50" charset="0"/>
              </a:rPr>
              <a:t>Kenyan savannah</a:t>
            </a:r>
            <a:endParaRPr lang="en-GB" sz="800" dirty="0">
              <a:latin typeface="Letterjoin-Air Plus 4" panose="02000805000000020003" pitchFamily="50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8234FE-812E-4BEA-81E4-6CE2DDE86923}"/>
              </a:ext>
            </a:extLst>
          </p:cNvPr>
          <p:cNvSpPr txBox="1"/>
          <p:nvPr/>
        </p:nvSpPr>
        <p:spPr>
          <a:xfrm>
            <a:off x="4200327" y="3575984"/>
            <a:ext cx="97218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Letterjoin-Air Plus 4" panose="02000805000000020003" pitchFamily="50" charset="0"/>
              </a:rPr>
              <a:t>Tana</a:t>
            </a:r>
            <a:r>
              <a:rPr lang="en-US" sz="800" dirty="0">
                <a:latin typeface="Letterjoin-Air Plus 4" panose="02000805000000020003" pitchFamily="50" charset="0"/>
              </a:rPr>
              <a:t> River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pic>
        <p:nvPicPr>
          <p:cNvPr id="34" name="Picture 16" descr="African Rift Valley: Formation &amp; Overview - Video &amp; Lesson ...">
            <a:extLst>
              <a:ext uri="{FF2B5EF4-FFF2-40B4-BE49-F238E27FC236}">
                <a16:creationId xmlns:a16="http://schemas.microsoft.com/office/drawing/2014/main" id="{95E9B0FB-BEBA-452A-B1B7-4A5564B6C5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10"/>
          <a:stretch/>
        </p:blipFill>
        <p:spPr bwMode="auto">
          <a:xfrm>
            <a:off x="4150091" y="5421126"/>
            <a:ext cx="1240375" cy="76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EABBC80F-2440-4D50-BBF4-98A7B66DB02C}"/>
              </a:ext>
            </a:extLst>
          </p:cNvPr>
          <p:cNvSpPr txBox="1"/>
          <p:nvPr/>
        </p:nvSpPr>
        <p:spPr>
          <a:xfrm>
            <a:off x="4050218" y="6162368"/>
            <a:ext cx="147299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Letterjoin-Air Plus 4" panose="02000805000000020003" pitchFamily="50" charset="0"/>
              </a:rPr>
              <a:t>The Great Rift Valley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76539D9-7FFC-4B13-B3EA-FD120BA195DF}"/>
              </a:ext>
            </a:extLst>
          </p:cNvPr>
          <p:cNvSpPr txBox="1"/>
          <p:nvPr/>
        </p:nvSpPr>
        <p:spPr>
          <a:xfrm>
            <a:off x="5012222" y="5128878"/>
            <a:ext cx="149881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Letterjoin-Air Plus 4" panose="02000805000000020003" pitchFamily="50" charset="0"/>
              </a:rPr>
              <a:t>Physical geography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pic>
        <p:nvPicPr>
          <p:cNvPr id="3" name="Picture 2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8B2415A1-D0B3-2F77-563A-F2FE86C2C7C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2" y="-6020"/>
            <a:ext cx="934892" cy="934892"/>
          </a:xfrm>
          <a:prstGeom prst="rect">
            <a:avLst/>
          </a:prstGeom>
        </p:spPr>
      </p:pic>
      <p:pic>
        <p:nvPicPr>
          <p:cNvPr id="4" name="Picture 3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74C0B4B7-F8DE-3912-87FD-D7ECCFE1CC6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8266" y="66834"/>
            <a:ext cx="934892" cy="93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6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00B050"/>
        </a:solidFill>
      </a:spPr>
      <a:bodyPr wrap="square" rtlCol="0">
        <a:spAutoFit/>
      </a:bodyPr>
      <a:lstStyle>
        <a:defPPr algn="ctr">
          <a:defRPr sz="800" dirty="0">
            <a:latin typeface="Letterjoin-Air Plus 4" panose="02000805000000020003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BBD72DD3B4C4CA1A9E25AE7F90125" ma:contentTypeVersion="16" ma:contentTypeDescription="Create a new document." ma:contentTypeScope="" ma:versionID="ec6bec661016d013c07c6dd1be9cd1af">
  <xsd:schema xmlns:xsd="http://www.w3.org/2001/XMLSchema" xmlns:xs="http://www.w3.org/2001/XMLSchema" xmlns:p="http://schemas.microsoft.com/office/2006/metadata/properties" xmlns:ns2="35d5a349-2557-4f3b-a369-55748c09dab4" xmlns:ns3="1fdec100-cb7e-42ca-8f3f-e6f6262ed542" targetNamespace="http://schemas.microsoft.com/office/2006/metadata/properties" ma:root="true" ma:fieldsID="9ce33b7341405a80d4e46772e6bc5dd0" ns2:_="" ns3:_="">
    <xsd:import namespace="35d5a349-2557-4f3b-a369-55748c09dab4"/>
    <xsd:import namespace="1fdec100-cb7e-42ca-8f3f-e6f6262ed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5a349-2557-4f3b-a369-55748c09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c100-cb7e-42ca-8f3f-e6f6262ed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1e57a9-8b7e-474d-9ecf-70706f1df5a3}" ma:internalName="TaxCatchAll" ma:showField="CatchAllData" ma:web="1fdec100-cb7e-42ca-8f3f-e6f6262ed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dec100-cb7e-42ca-8f3f-e6f6262ed542">
      <UserInfo>
        <DisplayName>HSTM - Teaching Staff</DisplayName>
        <AccountId>316</AccountId>
        <AccountType/>
      </UserInfo>
    </SharedWithUsers>
    <TaxCatchAll xmlns="1fdec100-cb7e-42ca-8f3f-e6f6262ed542" xsi:nil="true"/>
    <lcf76f155ced4ddcb4097134ff3c332f xmlns="35d5a349-2557-4f3b-a369-55748c09da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2B49343-0DD3-4443-877F-325DD11F6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5a349-2557-4f3b-a369-55748c09dab4"/>
    <ds:schemaRef ds:uri="1fdec100-cb7e-42ca-8f3f-e6f6262ed5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045F07-CB2D-4F82-A2F0-C1C36425C9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D83908-9E59-4937-9044-FB0EE1EE0FB9}">
  <ds:schemaRefs>
    <ds:schemaRef ds:uri="http://schemas.microsoft.com/office/2006/metadata/properties"/>
    <ds:schemaRef ds:uri="http://schemas.microsoft.com/office/infopath/2007/PartnerControls"/>
    <ds:schemaRef ds:uri="5701e18d-1a9d-4e7d-8f56-8f219eae47fc"/>
    <ds:schemaRef ds:uri="f946e79a-ebb3-4168-b41a-534bec32ecb2"/>
    <ds:schemaRef ds:uri="1fdec100-cb7e-42ca-8f3f-e6f6262ed542"/>
    <ds:schemaRef ds:uri="35d5a349-2557-4f3b-a369-55748c09da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349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Letterjoin</vt:lpstr>
      <vt:lpstr>Letter-join No-Lead 4</vt:lpstr>
      <vt:lpstr>Letterjoin-Air Plus 4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Lovgreen</dc:creator>
  <cp:lastModifiedBy>Rebecca Lowe</cp:lastModifiedBy>
  <cp:revision>119</cp:revision>
  <dcterms:created xsi:type="dcterms:W3CDTF">2019-06-24T09:29:42Z</dcterms:created>
  <dcterms:modified xsi:type="dcterms:W3CDTF">2024-05-23T09:12:57Z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0x010100B05BBD72DD3B4C4CA1A9E25AE7F90125</vt:lpwstr>
  </property>
  <property fmtid="{D5CDD505-2E9C-101B-9397-08002B2CF9AE}" pid="3" name="Order">
    <vt:r8>212000</vt:r8>
  </property>
</Properties>
</file>