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5734EA-E97E-47AF-875F-D25FCCB2EABB}" v="35" dt="2024-03-01T21:09:30.0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102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457992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383194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142877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3280640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22400-B213-4500-A930-C030C150D773}"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297271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322400-B213-4500-A930-C030C150D773}"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351681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322400-B213-4500-A930-C030C150D773}" type="datetimeFigureOut">
              <a:rPr lang="en-US" smtClean="0"/>
              <a:t>5/23/2024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421880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322400-B213-4500-A930-C030C150D773}" type="datetimeFigureOut">
              <a:rPr lang="en-US" smtClean="0"/>
              <a:t>5/23/2024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142749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22400-B213-4500-A930-C030C150D773}" type="datetimeFigureOut">
              <a:rPr lang="en-US" smtClean="0"/>
              <a:t>5/23/2024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2150758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322400-B213-4500-A930-C030C150D773}"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187868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322400-B213-4500-A930-C030C150D773}"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5F1E9-AFFD-4A23-8363-588A6595FF50}" type="slidenum">
              <a:rPr lang="en-US" smtClean="0"/>
              <a:t>‹#›</a:t>
            </a:fld>
            <a:endParaRPr lang="en-US"/>
          </a:p>
        </p:txBody>
      </p:sp>
    </p:spTree>
    <p:extLst>
      <p:ext uri="{BB962C8B-B14F-4D97-AF65-F5344CB8AC3E}">
        <p14:creationId xmlns:p14="http://schemas.microsoft.com/office/powerpoint/2010/main" val="2611139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22400-B213-4500-A930-C030C150D773}" type="datetimeFigureOut">
              <a:rPr lang="en-US" smtClean="0"/>
              <a:t>5/23/2024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5F1E9-AFFD-4A23-8363-588A6595FF50}" type="slidenum">
              <a:rPr lang="en-US" smtClean="0"/>
              <a:t>‹#›</a:t>
            </a:fld>
            <a:endParaRPr lang="en-US"/>
          </a:p>
        </p:txBody>
      </p:sp>
    </p:spTree>
    <p:extLst>
      <p:ext uri="{BB962C8B-B14F-4D97-AF65-F5344CB8AC3E}">
        <p14:creationId xmlns:p14="http://schemas.microsoft.com/office/powerpoint/2010/main" val="1150691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21000">
              <a:schemeClr val="accent1">
                <a:lumMod val="5000"/>
                <a:lumOff val="95000"/>
              </a:schemeClr>
            </a:gs>
            <a:gs pos="4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8448638" y="1692073"/>
            <a:ext cx="3420152" cy="4718713"/>
          </a:xfrm>
          <a:prstGeom prst="rect">
            <a:avLst/>
          </a:prstGeom>
        </p:spPr>
      </p:pic>
      <p:pic>
        <p:nvPicPr>
          <p:cNvPr id="1026" name="Picture 2" descr="Key Wisdom Room London - Transparent Background Key Png Clipart (564x612), Png 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9831" y="1669782"/>
            <a:ext cx="3392042" cy="4687614"/>
          </a:xfrm>
          <a:prstGeom prst="rect">
            <a:avLst/>
          </a:prstGeom>
          <a:noFill/>
          <a:ln>
            <a:noFill/>
          </a:ln>
          <a:effectLst/>
          <a:scene3d>
            <a:camera prst="orthographicFront">
              <a:rot lat="0" lon="0" rev="0"/>
            </a:camera>
            <a:lightRig rig="chilly" dir="t">
              <a:rot lat="0" lon="0" rev="18480000"/>
            </a:lightRig>
          </a:scene3d>
          <a:sp3d prstMaterial="clear">
            <a:bevelT h="63500"/>
          </a:sp3d>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2"/>
          <a:stretch>
            <a:fillRect/>
          </a:stretch>
        </p:blipFill>
        <p:spPr>
          <a:xfrm>
            <a:off x="331593" y="1692074"/>
            <a:ext cx="3420153" cy="4718714"/>
          </a:xfrm>
          <a:prstGeom prst="rect">
            <a:avLst/>
          </a:prstGeom>
        </p:spPr>
      </p:pic>
      <p:sp>
        <p:nvSpPr>
          <p:cNvPr id="5" name="Rectangle 4"/>
          <p:cNvSpPr/>
          <p:nvPr/>
        </p:nvSpPr>
        <p:spPr>
          <a:xfrm>
            <a:off x="-196770" y="-172260"/>
            <a:ext cx="12388770" cy="769441"/>
          </a:xfrm>
          <a:prstGeom prst="rect">
            <a:avLst/>
          </a:prstGeom>
          <a:noFill/>
        </p:spPr>
        <p:txBody>
          <a:bodyPr wrap="square" lIns="91440" tIns="45720" rIns="91440" bIns="45720">
            <a:spAutoFit/>
          </a:bodyPr>
          <a:lstStyle/>
          <a:p>
            <a:pPr algn="ctr"/>
            <a:r>
              <a:rPr lang="en-US" sz="4400" b="1" cap="none" spc="0">
                <a:ln w="13462">
                  <a:solidFill>
                    <a:schemeClr val="bg1"/>
                  </a:solidFill>
                  <a:prstDash val="solid"/>
                </a:ln>
                <a:solidFill>
                  <a:schemeClr val="tx1">
                    <a:lumMod val="85000"/>
                    <a:lumOff val="15000"/>
                  </a:schemeClr>
                </a:solidFill>
                <a:effectLst>
                  <a:outerShdw dist="38100" dir="2700000" algn="bl" rotWithShape="0">
                    <a:schemeClr val="accent5"/>
                  </a:outerShdw>
                </a:effectLst>
              </a:rPr>
              <a:t>The </a:t>
            </a:r>
            <a:r>
              <a:rPr lang="en-US" sz="4400" b="1" cap="none" spc="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Letterjoin"/>
              </a:rPr>
              <a:t>ASPIRE</a:t>
            </a:r>
            <a:r>
              <a:rPr lang="en-US" sz="4400" b="1" cap="none" spc="0">
                <a:ln w="13462">
                  <a:solidFill>
                    <a:schemeClr val="bg1"/>
                  </a:solidFill>
                  <a:prstDash val="solid"/>
                </a:ln>
                <a:solidFill>
                  <a:schemeClr val="tx1">
                    <a:lumMod val="85000"/>
                    <a:lumOff val="15000"/>
                  </a:schemeClr>
                </a:solidFill>
                <a:effectLst>
                  <a:outerShdw dist="38100" dir="2700000" algn="bl" rotWithShape="0">
                    <a:schemeClr val="accent5"/>
                  </a:outerShdw>
                </a:effectLst>
              </a:rPr>
              <a:t> Curriculum-Key Learning</a:t>
            </a:r>
          </a:p>
        </p:txBody>
      </p:sp>
      <p:graphicFrame>
        <p:nvGraphicFramePr>
          <p:cNvPr id="9" name="Table 8"/>
          <p:cNvGraphicFramePr>
            <a:graphicFrameLocks noGrp="1"/>
          </p:cNvGraphicFramePr>
          <p:nvPr>
            <p:extLst>
              <p:ext uri="{D42A27DB-BD31-4B8C-83A1-F6EECF244321}">
                <p14:modId xmlns:p14="http://schemas.microsoft.com/office/powerpoint/2010/main" val="3071231925"/>
              </p:ext>
            </p:extLst>
          </p:nvPr>
        </p:nvGraphicFramePr>
        <p:xfrm>
          <a:off x="18704" y="907542"/>
          <a:ext cx="12154368" cy="5580609"/>
        </p:xfrm>
        <a:graphic>
          <a:graphicData uri="http://schemas.openxmlformats.org/drawingml/2006/table">
            <a:tbl>
              <a:tblPr firstRow="1" bandRow="1">
                <a:tableStyleId>{5940675A-B579-460E-94D1-54222C63F5DA}</a:tableStyleId>
              </a:tblPr>
              <a:tblGrid>
                <a:gridCol w="4693973">
                  <a:extLst>
                    <a:ext uri="{9D8B030D-6E8A-4147-A177-3AD203B41FA5}">
                      <a16:colId xmlns:a16="http://schemas.microsoft.com/office/drawing/2014/main" val="20000"/>
                    </a:ext>
                  </a:extLst>
                </a:gridCol>
                <a:gridCol w="1871003">
                  <a:extLst>
                    <a:ext uri="{9D8B030D-6E8A-4147-A177-3AD203B41FA5}">
                      <a16:colId xmlns:a16="http://schemas.microsoft.com/office/drawing/2014/main" val="20001"/>
                    </a:ext>
                  </a:extLst>
                </a:gridCol>
                <a:gridCol w="5589392">
                  <a:extLst>
                    <a:ext uri="{9D8B030D-6E8A-4147-A177-3AD203B41FA5}">
                      <a16:colId xmlns:a16="http://schemas.microsoft.com/office/drawing/2014/main" val="20002"/>
                    </a:ext>
                  </a:extLst>
                </a:gridCol>
              </a:tblGrid>
              <a:tr h="415187">
                <a:tc>
                  <a:txBody>
                    <a:bodyPr/>
                    <a:lstStyle/>
                    <a:p>
                      <a:pPr algn="ctr"/>
                      <a:r>
                        <a:rPr lang="en-GB" b="1" dirty="0">
                          <a:latin typeface="Letter-join No-Lead 4" panose="02000505000000020003" pitchFamily="50" charset="0"/>
                        </a:rPr>
                        <a:t>Key Knowledge</a:t>
                      </a:r>
                      <a:endParaRPr lang="en-US" b="1" dirty="0">
                        <a:latin typeface="Letter-join No-Lead 4" panose="02000505000000020003" pitchFamily="50" charset="0"/>
                      </a:endParaRPr>
                    </a:p>
                  </a:txBody>
                  <a:tcPr/>
                </a:tc>
                <a:tc>
                  <a:txBody>
                    <a:bodyPr/>
                    <a:lstStyle/>
                    <a:p>
                      <a:pPr algn="ctr"/>
                      <a:r>
                        <a:rPr lang="en-GB" b="1">
                          <a:latin typeface="Letter-join No-Lead 4" panose="02000505000000020003" pitchFamily="50" charset="0"/>
                        </a:rPr>
                        <a:t>Key Skills</a:t>
                      </a:r>
                      <a:endParaRPr lang="en-US" b="1">
                        <a:latin typeface="Letter-join No-Lead 4" panose="02000505000000020003" pitchFamily="50" charset="0"/>
                      </a:endParaRPr>
                    </a:p>
                  </a:txBody>
                  <a:tcPr/>
                </a:tc>
                <a:tc>
                  <a:txBody>
                    <a:bodyPr/>
                    <a:lstStyle/>
                    <a:p>
                      <a:pPr algn="ctr"/>
                      <a:r>
                        <a:rPr lang="en-GB" b="1">
                          <a:latin typeface="Letter-join No-Lead 4" panose="02000505000000020003" pitchFamily="50" charset="0"/>
                        </a:rPr>
                        <a:t>Key Vocabulary</a:t>
                      </a:r>
                      <a:endParaRPr lang="en-US" b="1">
                        <a:latin typeface="Letter-join No-Lead 4" panose="02000505000000020003" pitchFamily="50" charset="0"/>
                      </a:endParaRPr>
                    </a:p>
                  </a:txBody>
                  <a:tcPr/>
                </a:tc>
                <a:extLst>
                  <a:ext uri="{0D108BD9-81ED-4DB2-BD59-A6C34878D82A}">
                    <a16:rowId xmlns:a16="http://schemas.microsoft.com/office/drawing/2014/main" val="10000"/>
                  </a:ext>
                </a:extLst>
              </a:tr>
              <a:tr h="5165422">
                <a:tc>
                  <a:txBody>
                    <a:bodyPr/>
                    <a:lstStyle/>
                    <a:p>
                      <a:pPr lvl="0" algn="l">
                        <a:lnSpc>
                          <a:spcPct val="100000"/>
                        </a:lnSpc>
                        <a:spcBef>
                          <a:spcPts val="0"/>
                        </a:spcBef>
                        <a:spcAft>
                          <a:spcPts val="0"/>
                        </a:spcAft>
                        <a:buNone/>
                      </a:pPr>
                      <a:endParaRPr lang="en-GB" sz="1400" b="1" i="0" u="sng" strike="noStrike" noProof="0" dirty="0"/>
                    </a:p>
                    <a:p>
                      <a:pPr lvl="0" algn="l">
                        <a:lnSpc>
                          <a:spcPct val="100000"/>
                        </a:lnSpc>
                        <a:spcBef>
                          <a:spcPts val="0"/>
                        </a:spcBef>
                        <a:spcAft>
                          <a:spcPts val="0"/>
                        </a:spcAft>
                        <a:buNone/>
                      </a:pPr>
                      <a:endParaRPr lang="en-GB" sz="1400" b="1" i="0" u="sng" strike="noStrike" noProof="0" dirty="0">
                        <a:latin typeface="Calibri"/>
                      </a:endParaRPr>
                    </a:p>
                    <a:p>
                      <a:pPr lvl="0">
                        <a:buNone/>
                      </a:pPr>
                      <a:endParaRPr lang="en-GB" sz="1200" b="0" i="0" u="none" strike="noStrike" noProof="0" dirty="0">
                        <a:latin typeface="Calibri"/>
                      </a:endParaRPr>
                    </a:p>
                    <a:p>
                      <a:pPr lvl="0">
                        <a:buNone/>
                      </a:pPr>
                      <a:endParaRPr lang="en-GB" sz="1200" b="0" i="0" u="none" strike="noStrike" noProof="0" dirty="0">
                        <a:latin typeface="Calibri"/>
                      </a:endParaRPr>
                    </a:p>
                    <a:p>
                      <a:pPr lvl="0">
                        <a:buNone/>
                      </a:pPr>
                      <a:endParaRPr lang="en-GB" sz="1200" b="0" i="0" u="none" strike="noStrike" noProof="0" dirty="0">
                        <a:latin typeface="Calibri"/>
                      </a:endParaRPr>
                    </a:p>
                    <a:p>
                      <a:pPr lvl="0">
                        <a:buNone/>
                      </a:pPr>
                      <a:endParaRPr lang="en-GB" sz="1400" b="0" i="0" u="none" strike="noStrike" noProof="0" dirty="0">
                        <a:latin typeface="Calibri"/>
                      </a:endParaRPr>
                    </a:p>
                    <a:p>
                      <a:pPr lvl="0">
                        <a:buNone/>
                      </a:pPr>
                      <a:endParaRPr lang="en-GB" sz="1400" b="0" i="0" u="none" strike="noStrike" noProof="0" dirty="0">
                        <a:latin typeface="Calibri"/>
                      </a:endParaRPr>
                    </a:p>
                    <a:p>
                      <a:pPr lvl="0">
                        <a:buNone/>
                      </a:pPr>
                      <a:endParaRPr lang="en-GB" sz="1400" b="0" i="0" u="none" strike="noStrike" noProof="0" dirty="0">
                        <a:latin typeface="Calibri"/>
                      </a:endParaRPr>
                    </a:p>
                    <a:p>
                      <a:pPr lvl="0">
                        <a:buNone/>
                      </a:pPr>
                      <a:endParaRPr lang="en-GB" sz="1400" b="0" i="0" u="none" strike="noStrike" noProof="0" dirty="0">
                        <a:latin typeface="Calibri"/>
                      </a:endParaRPr>
                    </a:p>
                  </a:txBody>
                  <a:tcPr/>
                </a:tc>
                <a:tc>
                  <a:txBody>
                    <a:bodyPr/>
                    <a:lstStyle/>
                    <a:p>
                      <a:pPr lvl="0" algn="l">
                        <a:lnSpc>
                          <a:spcPct val="100000"/>
                        </a:lnSpc>
                        <a:spcBef>
                          <a:spcPts val="0"/>
                        </a:spcBef>
                        <a:spcAft>
                          <a:spcPts val="0"/>
                        </a:spcAft>
                        <a:buNone/>
                      </a:pPr>
                      <a:r>
                        <a:rPr lang="en-GB" sz="1200" b="0" i="0" u="none" strike="noStrike" noProof="0" dirty="0">
                          <a:latin typeface="+mn-lt"/>
                        </a:rPr>
                        <a:t>• I can identify iconic images of Ancient Egyptian culture.</a:t>
                      </a:r>
                    </a:p>
                    <a:p>
                      <a:pPr lvl="0" algn="l">
                        <a:lnSpc>
                          <a:spcPct val="100000"/>
                        </a:lnSpc>
                        <a:spcBef>
                          <a:spcPts val="0"/>
                        </a:spcBef>
                        <a:spcAft>
                          <a:spcPts val="0"/>
                        </a:spcAft>
                        <a:buNone/>
                      </a:pPr>
                      <a:r>
                        <a:rPr lang="en-GB" sz="1200" b="0" i="0" u="none" strike="noStrike" noProof="0" dirty="0">
                          <a:latin typeface="+mn-lt"/>
                        </a:rPr>
                        <a:t>• I can name four ancient civilizations and explain how they were similar.</a:t>
                      </a:r>
                    </a:p>
                    <a:p>
                      <a:pPr lvl="0" algn="l">
                        <a:lnSpc>
                          <a:spcPct val="100000"/>
                        </a:lnSpc>
                        <a:spcBef>
                          <a:spcPts val="0"/>
                        </a:spcBef>
                        <a:spcAft>
                          <a:spcPts val="0"/>
                        </a:spcAft>
                        <a:buNone/>
                      </a:pPr>
                      <a:r>
                        <a:rPr lang="en-GB" sz="1200" b="0" i="0" u="none" strike="noStrike" noProof="0" dirty="0">
                          <a:latin typeface="+mn-lt"/>
                        </a:rPr>
                        <a:t>• I can explain how Egyptian society was structured.</a:t>
                      </a:r>
                    </a:p>
                    <a:p>
                      <a:pPr lvl="0" algn="l">
                        <a:lnSpc>
                          <a:spcPct val="100000"/>
                        </a:lnSpc>
                        <a:spcBef>
                          <a:spcPts val="0"/>
                        </a:spcBef>
                        <a:spcAft>
                          <a:spcPts val="0"/>
                        </a:spcAft>
                        <a:buNone/>
                      </a:pPr>
                      <a:r>
                        <a:rPr lang="en-GB" sz="1200" b="0" i="0" u="none" strike="noStrike" noProof="0" dirty="0">
                          <a:latin typeface="+mn-lt"/>
                        </a:rPr>
                        <a:t>• I can locate the Nile valley and explain why it was so important to the Egyptian people.</a:t>
                      </a:r>
                    </a:p>
                    <a:p>
                      <a:pPr lvl="0" algn="l">
                        <a:lnSpc>
                          <a:spcPct val="100000"/>
                        </a:lnSpc>
                        <a:spcBef>
                          <a:spcPts val="0"/>
                        </a:spcBef>
                        <a:spcAft>
                          <a:spcPts val="0"/>
                        </a:spcAft>
                        <a:buNone/>
                      </a:pPr>
                      <a:r>
                        <a:rPr lang="en-GB" sz="1200" b="0" i="0" u="none" strike="noStrike" noProof="0" dirty="0">
                          <a:latin typeface="+mn-lt"/>
                        </a:rPr>
                        <a:t>• I can identify how Egyptian writing helps us understand their culture.</a:t>
                      </a:r>
                    </a:p>
                    <a:p>
                      <a:pPr lvl="0" algn="l">
                        <a:lnSpc>
                          <a:spcPct val="100000"/>
                        </a:lnSpc>
                        <a:spcBef>
                          <a:spcPts val="0"/>
                        </a:spcBef>
                        <a:spcAft>
                          <a:spcPts val="0"/>
                        </a:spcAft>
                        <a:buNone/>
                      </a:pPr>
                      <a:endParaRPr lang="en-US" sz="1400" b="0" i="0" u="none" strike="noStrike" noProof="0" dirty="0">
                        <a:latin typeface="Calibri"/>
                      </a:endParaRPr>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D4D9FDD8-49FE-43BF-915D-B462021A08F1}"/>
              </a:ext>
            </a:extLst>
          </p:cNvPr>
          <p:cNvSpPr txBox="1"/>
          <p:nvPr/>
        </p:nvSpPr>
        <p:spPr>
          <a:xfrm>
            <a:off x="994258" y="500604"/>
            <a:ext cx="10204008" cy="369332"/>
          </a:xfrm>
          <a:prstGeom prst="rect">
            <a:avLst/>
          </a:prstGeom>
          <a:noFill/>
        </p:spPr>
        <p:txBody>
          <a:bodyPr wrap="square" lIns="91440" tIns="45720" rIns="91440" bIns="45720" rtlCol="0" anchor="t">
            <a:spAutoFit/>
          </a:bodyPr>
          <a:lstStyle/>
          <a:p>
            <a:pPr algn="ctr"/>
            <a:r>
              <a:rPr lang="en-GB" b="1" u="sng" dirty="0">
                <a:latin typeface="Letter-join No-Lead 4" panose="02000505000000020003" pitchFamily="50" charset="0"/>
              </a:rPr>
              <a:t>Title: What did the Ancient Egyptians achieve and believe? 	Year: 3 Subject:	 History</a:t>
            </a:r>
          </a:p>
        </p:txBody>
      </p:sp>
      <p:graphicFrame>
        <p:nvGraphicFramePr>
          <p:cNvPr id="16" name="Table 15">
            <a:extLst>
              <a:ext uri="{FF2B5EF4-FFF2-40B4-BE49-F238E27FC236}">
                <a16:creationId xmlns:a16="http://schemas.microsoft.com/office/drawing/2014/main" id="{ABA27C0A-A175-449E-967E-409ABEF0C354}"/>
              </a:ext>
            </a:extLst>
          </p:cNvPr>
          <p:cNvGraphicFramePr>
            <a:graphicFrameLocks noGrp="1"/>
          </p:cNvGraphicFramePr>
          <p:nvPr>
            <p:extLst>
              <p:ext uri="{D42A27DB-BD31-4B8C-83A1-F6EECF244321}">
                <p14:modId xmlns:p14="http://schemas.microsoft.com/office/powerpoint/2010/main" val="99872842"/>
              </p:ext>
            </p:extLst>
          </p:nvPr>
        </p:nvGraphicFramePr>
        <p:xfrm>
          <a:off x="41763" y="1323862"/>
          <a:ext cx="4684982" cy="2074545"/>
        </p:xfrm>
        <a:graphic>
          <a:graphicData uri="http://schemas.openxmlformats.org/drawingml/2006/table">
            <a:tbl>
              <a:tblPr firstRow="1" bandRow="1">
                <a:tableStyleId>{5940675A-B579-460E-94D1-54222C63F5DA}</a:tableStyleId>
              </a:tblPr>
              <a:tblGrid>
                <a:gridCol w="4684982">
                  <a:extLst>
                    <a:ext uri="{9D8B030D-6E8A-4147-A177-3AD203B41FA5}">
                      <a16:colId xmlns:a16="http://schemas.microsoft.com/office/drawing/2014/main" val="735222447"/>
                    </a:ext>
                  </a:extLst>
                </a:gridCol>
              </a:tblGrid>
              <a:tr h="308006">
                <a:tc>
                  <a:txBody>
                    <a:bodyPr/>
                    <a:lstStyle/>
                    <a:p>
                      <a:pPr algn="l">
                        <a:lnSpc>
                          <a:spcPct val="100000"/>
                        </a:lnSpc>
                        <a:spcBef>
                          <a:spcPts val="315"/>
                        </a:spcBef>
                      </a:pPr>
                      <a:r>
                        <a:rPr lang="en-GB" sz="1100" dirty="0">
                          <a:latin typeface="Letter-join Plus 4" panose="02000505000000020003" pitchFamily="50" charset="0"/>
                          <a:cs typeface="Arial"/>
                        </a:rPr>
                        <a:t>Hieroglyphs were written by scribes, who had to go to a special school to learn how to write. Almost all scribes were men, although there is some evidence of female doctors being able to read hieroglyphs in medical texts. </a:t>
                      </a:r>
                    </a:p>
                  </a:txBody>
                  <a:tcPr marL="0" marR="0" marT="30480" marB="0">
                    <a:noFill/>
                  </a:tcPr>
                </a:tc>
                <a:extLst>
                  <a:ext uri="{0D108BD9-81ED-4DB2-BD59-A6C34878D82A}">
                    <a16:rowId xmlns:a16="http://schemas.microsoft.com/office/drawing/2014/main" val="708309025"/>
                  </a:ext>
                </a:extLst>
              </a:tr>
              <a:tr h="290945">
                <a:tc>
                  <a:txBody>
                    <a:bodyPr/>
                    <a:lstStyle/>
                    <a:p>
                      <a:pPr marL="52069" marR="0" indent="0" algn="l" defTabSz="914400" rtl="0" eaLnBrk="1" fontAlgn="auto" latinLnBrk="0" hangingPunct="1">
                        <a:lnSpc>
                          <a:spcPct val="100000"/>
                        </a:lnSpc>
                        <a:spcBef>
                          <a:spcPts val="105"/>
                        </a:spcBef>
                        <a:spcAft>
                          <a:spcPts val="0"/>
                        </a:spcAft>
                        <a:buClrTx/>
                        <a:buSzTx/>
                        <a:buFontTx/>
                        <a:buNone/>
                        <a:tabLst/>
                        <a:defRPr/>
                      </a:pPr>
                      <a:r>
                        <a:rPr lang="en-GB" sz="1100" dirty="0">
                          <a:latin typeface="Letter-join Plus 4" panose="02000505000000020003" pitchFamily="50" charset="0"/>
                          <a:cs typeface="Comic Sans MS"/>
                        </a:rPr>
                        <a:t>The Rosetta Stone, discovered in 1799, was written in hieroglyphs and two other languages, including ancient Greek, which linguists (language experts) could still read.</a:t>
                      </a:r>
                    </a:p>
                  </a:txBody>
                  <a:tcPr marL="0" marR="0" marT="13335" marB="0">
                    <a:noFill/>
                  </a:tcPr>
                </a:tc>
                <a:extLst>
                  <a:ext uri="{0D108BD9-81ED-4DB2-BD59-A6C34878D82A}">
                    <a16:rowId xmlns:a16="http://schemas.microsoft.com/office/drawing/2014/main" val="2492555743"/>
                  </a:ext>
                </a:extLst>
              </a:tr>
              <a:tr h="458817">
                <a:tc>
                  <a:txBody>
                    <a:bodyPr/>
                    <a:lstStyle/>
                    <a:p>
                      <a:pPr marL="52069" marR="0" lvl="0" indent="0" algn="l" defTabSz="914400" rtl="0" eaLnBrk="1" fontAlgn="auto" latinLnBrk="0" hangingPunct="1">
                        <a:lnSpc>
                          <a:spcPct val="100000"/>
                        </a:lnSpc>
                        <a:spcBef>
                          <a:spcPts val="40"/>
                        </a:spcBef>
                        <a:spcAft>
                          <a:spcPts val="0"/>
                        </a:spcAft>
                        <a:buClrTx/>
                        <a:buSzTx/>
                        <a:buFontTx/>
                        <a:buNone/>
                        <a:tabLst/>
                        <a:defRPr/>
                      </a:pPr>
                      <a:r>
                        <a:rPr lang="en-GB" sz="1100" dirty="0">
                          <a:latin typeface="Letter-join Plus 4" panose="02000505000000020003" pitchFamily="50" charset="0"/>
                          <a:cs typeface="Comic Sans MS"/>
                        </a:rPr>
                        <a:t>The river Nile was essential to life in ancient Egypt. Every year, it flooded, leaving behind a black silt that enriched the soil for growing crops. The river was also used to irrigate fields in other areas.</a:t>
                      </a:r>
                      <a:endParaRPr lang="en-US" sz="1100" dirty="0">
                        <a:latin typeface="Letter-join Plus 4" panose="02000505000000020003" pitchFamily="50" charset="0"/>
                        <a:cs typeface="Comic Sans MS"/>
                      </a:endParaRPr>
                    </a:p>
                  </a:txBody>
                  <a:tcPr marL="0" marR="0" marT="5080" marB="0">
                    <a:noFill/>
                  </a:tcPr>
                </a:tc>
                <a:extLst>
                  <a:ext uri="{0D108BD9-81ED-4DB2-BD59-A6C34878D82A}">
                    <a16:rowId xmlns:a16="http://schemas.microsoft.com/office/drawing/2014/main" val="3277962340"/>
                  </a:ext>
                </a:extLst>
              </a:tr>
              <a:tr h="512618">
                <a:tc>
                  <a:txBody>
                    <a:bodyPr/>
                    <a:lstStyle/>
                    <a:p>
                      <a:pPr marL="52069">
                        <a:lnSpc>
                          <a:spcPct val="100000"/>
                        </a:lnSpc>
                        <a:spcBef>
                          <a:spcPts val="110"/>
                        </a:spcBef>
                      </a:pPr>
                      <a:r>
                        <a:rPr lang="en-GB" sz="1100" i="0" dirty="0">
                          <a:latin typeface="Letter-join Plus 4" panose="02000505000000020003" pitchFamily="50" charset="0"/>
                          <a:cs typeface="Arial"/>
                        </a:rPr>
                        <a:t>Most people lived along and around the Nile. This is still true in Egypt today. The river was used for water, fishing and trade. Mud from the river was used for bricks and papyrus plants were used to make paper.</a:t>
                      </a:r>
                      <a:endParaRPr sz="1100" i="0" dirty="0">
                        <a:latin typeface="Letter-join Plus 4" panose="02000505000000020003" pitchFamily="50" charset="0"/>
                        <a:cs typeface="Arial"/>
                      </a:endParaRPr>
                    </a:p>
                  </a:txBody>
                  <a:tcPr marL="0" marR="0" marT="13970" marB="0">
                    <a:noFill/>
                  </a:tcPr>
                </a:tc>
                <a:extLst>
                  <a:ext uri="{0D108BD9-81ED-4DB2-BD59-A6C34878D82A}">
                    <a16:rowId xmlns:a16="http://schemas.microsoft.com/office/drawing/2014/main" val="148017537"/>
                  </a:ext>
                </a:extLst>
              </a:tr>
            </a:tbl>
          </a:graphicData>
        </a:graphic>
      </p:graphicFrame>
      <p:pic>
        <p:nvPicPr>
          <p:cNvPr id="6" name="Picture 5" descr="A logo with a cross and handshake&#10;&#10;Description automatically generated">
            <a:extLst>
              <a:ext uri="{FF2B5EF4-FFF2-40B4-BE49-F238E27FC236}">
                <a16:creationId xmlns:a16="http://schemas.microsoft.com/office/drawing/2014/main" id="{5F273F7A-C488-B383-9C65-7F1A6A350B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64" y="102680"/>
            <a:ext cx="804862" cy="804862"/>
          </a:xfrm>
          <a:prstGeom prst="rect">
            <a:avLst/>
          </a:prstGeom>
        </p:spPr>
      </p:pic>
      <p:pic>
        <p:nvPicPr>
          <p:cNvPr id="10" name="Picture 9" descr="A logo with a cross and handshake&#10;&#10;Description automatically generated">
            <a:extLst>
              <a:ext uri="{FF2B5EF4-FFF2-40B4-BE49-F238E27FC236}">
                <a16:creationId xmlns:a16="http://schemas.microsoft.com/office/drawing/2014/main" id="{237B36E0-FAC5-652E-0D15-9F08400D44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9337" y="102680"/>
            <a:ext cx="804862" cy="804862"/>
          </a:xfrm>
          <a:prstGeom prst="rect">
            <a:avLst/>
          </a:prstGeom>
        </p:spPr>
      </p:pic>
      <p:pic>
        <p:nvPicPr>
          <p:cNvPr id="4" name="Picture 3">
            <a:extLst>
              <a:ext uri="{FF2B5EF4-FFF2-40B4-BE49-F238E27FC236}">
                <a16:creationId xmlns:a16="http://schemas.microsoft.com/office/drawing/2014/main" id="{B6BD113C-D4A2-62BB-6D1C-6FBB12210986}"/>
              </a:ext>
            </a:extLst>
          </p:cNvPr>
          <p:cNvPicPr>
            <a:picLocks noChangeAspect="1"/>
          </p:cNvPicPr>
          <p:nvPr/>
        </p:nvPicPr>
        <p:blipFill>
          <a:blip r:embed="rId5"/>
          <a:stretch>
            <a:fillRect/>
          </a:stretch>
        </p:blipFill>
        <p:spPr>
          <a:xfrm>
            <a:off x="401737" y="3376590"/>
            <a:ext cx="3693946" cy="1252982"/>
          </a:xfrm>
          <a:prstGeom prst="rect">
            <a:avLst/>
          </a:prstGeom>
        </p:spPr>
      </p:pic>
      <p:graphicFrame>
        <p:nvGraphicFramePr>
          <p:cNvPr id="3" name="Table 2">
            <a:extLst>
              <a:ext uri="{FF2B5EF4-FFF2-40B4-BE49-F238E27FC236}">
                <a16:creationId xmlns:a16="http://schemas.microsoft.com/office/drawing/2014/main" id="{7C198064-8CA1-42E5-FFB1-9B0B2AD6AD55}"/>
              </a:ext>
            </a:extLst>
          </p:cNvPr>
          <p:cNvGraphicFramePr>
            <a:graphicFrameLocks noGrp="1"/>
          </p:cNvGraphicFramePr>
          <p:nvPr>
            <p:extLst>
              <p:ext uri="{D42A27DB-BD31-4B8C-83A1-F6EECF244321}">
                <p14:modId xmlns:p14="http://schemas.microsoft.com/office/powerpoint/2010/main" val="4095992039"/>
              </p:ext>
            </p:extLst>
          </p:nvPr>
        </p:nvGraphicFramePr>
        <p:xfrm>
          <a:off x="6611814" y="1308954"/>
          <a:ext cx="5522384" cy="3451064"/>
        </p:xfrm>
        <a:graphic>
          <a:graphicData uri="http://schemas.openxmlformats.org/drawingml/2006/table">
            <a:tbl>
              <a:tblPr firstRow="1" bandRow="1">
                <a:tableStyleId>{D7AC3CCA-C797-4891-BE02-D94E43425B78}</a:tableStyleId>
              </a:tblPr>
              <a:tblGrid>
                <a:gridCol w="1085243">
                  <a:extLst>
                    <a:ext uri="{9D8B030D-6E8A-4147-A177-3AD203B41FA5}">
                      <a16:colId xmlns:a16="http://schemas.microsoft.com/office/drawing/2014/main" val="4056260501"/>
                    </a:ext>
                  </a:extLst>
                </a:gridCol>
                <a:gridCol w="4437141">
                  <a:extLst>
                    <a:ext uri="{9D8B030D-6E8A-4147-A177-3AD203B41FA5}">
                      <a16:colId xmlns:a16="http://schemas.microsoft.com/office/drawing/2014/main" val="4047210633"/>
                    </a:ext>
                  </a:extLst>
                </a:gridCol>
              </a:tblGrid>
              <a:tr h="507112">
                <a:tc>
                  <a:txBody>
                    <a:bodyPr/>
                    <a:lstStyle/>
                    <a:p>
                      <a:pPr algn="ctr"/>
                      <a:r>
                        <a:rPr lang="en-GB" sz="1100" b="0" dirty="0"/>
                        <a:t>BC</a:t>
                      </a:r>
                    </a:p>
                  </a:txBody>
                  <a:tcPr/>
                </a:tc>
                <a:tc>
                  <a:txBody>
                    <a:bodyPr/>
                    <a:lstStyle/>
                    <a:p>
                      <a:pPr algn="l"/>
                      <a:r>
                        <a:rPr lang="en-GB" sz="1100" b="0" dirty="0"/>
                        <a:t>Used to show that a date is before the year 0. This is counted backwards, so 200 BC is before 100 BC. </a:t>
                      </a:r>
                    </a:p>
                  </a:txBody>
                  <a:tcPr/>
                </a:tc>
                <a:extLst>
                  <a:ext uri="{0D108BD9-81ED-4DB2-BD59-A6C34878D82A}">
                    <a16:rowId xmlns:a16="http://schemas.microsoft.com/office/drawing/2014/main" val="575990581"/>
                  </a:ext>
                </a:extLst>
              </a:tr>
              <a:tr h="509158">
                <a:tc>
                  <a:txBody>
                    <a:bodyPr/>
                    <a:lstStyle/>
                    <a:p>
                      <a:pPr algn="ctr"/>
                      <a:r>
                        <a:rPr lang="en-GB" sz="1100" dirty="0"/>
                        <a:t>AD</a:t>
                      </a:r>
                    </a:p>
                  </a:txBody>
                  <a:tcPr/>
                </a:tc>
                <a:tc>
                  <a:txBody>
                    <a:bodyPr/>
                    <a:lstStyle/>
                    <a:p>
                      <a:pPr algn="l"/>
                      <a:r>
                        <a:rPr lang="en-GB" sz="1100" b="0" dirty="0"/>
                        <a:t>Used to show that a date is after the year 0. This is counted forwards, so AD 100 is before AD 200. </a:t>
                      </a:r>
                    </a:p>
                  </a:txBody>
                  <a:tcPr/>
                </a:tc>
                <a:extLst>
                  <a:ext uri="{0D108BD9-81ED-4DB2-BD59-A6C34878D82A}">
                    <a16:rowId xmlns:a16="http://schemas.microsoft.com/office/drawing/2014/main" val="1304555857"/>
                  </a:ext>
                </a:extLst>
              </a:tr>
              <a:tr h="507112">
                <a:tc>
                  <a:txBody>
                    <a:bodyPr/>
                    <a:lstStyle/>
                    <a:p>
                      <a:pPr algn="ctr"/>
                      <a:r>
                        <a:rPr lang="en-GB" sz="1100" dirty="0"/>
                        <a:t>irrigation</a:t>
                      </a:r>
                    </a:p>
                  </a:txBody>
                  <a:tcPr/>
                </a:tc>
                <a:tc>
                  <a:txBody>
                    <a:bodyPr/>
                    <a:lstStyle/>
                    <a:p>
                      <a:pPr algn="l"/>
                      <a:r>
                        <a:rPr lang="en-GB" sz="1100" b="0" dirty="0"/>
                        <a:t>A system of canals or channels Egyptians dug to supply water to grow crops over a larger area than the water would reach naturally. </a:t>
                      </a:r>
                    </a:p>
                  </a:txBody>
                  <a:tcPr/>
                </a:tc>
                <a:extLst>
                  <a:ext uri="{0D108BD9-81ED-4DB2-BD59-A6C34878D82A}">
                    <a16:rowId xmlns:a16="http://schemas.microsoft.com/office/drawing/2014/main" val="2794770725"/>
                  </a:ext>
                </a:extLst>
              </a:tr>
              <a:tr h="380431">
                <a:tc>
                  <a:txBody>
                    <a:bodyPr/>
                    <a:lstStyle/>
                    <a:p>
                      <a:pPr algn="ctr"/>
                      <a:r>
                        <a:rPr lang="en-GB" sz="1100" dirty="0"/>
                        <a:t>silt</a:t>
                      </a:r>
                    </a:p>
                  </a:txBody>
                  <a:tcPr/>
                </a:tc>
                <a:tc>
                  <a:txBody>
                    <a:bodyPr/>
                    <a:lstStyle/>
                    <a:p>
                      <a:pPr algn="l"/>
                      <a:r>
                        <a:rPr lang="en-GB" sz="1100" b="0" dirty="0"/>
                        <a:t>Fine particles of soil, clay or sand carried and left by water. </a:t>
                      </a:r>
                    </a:p>
                  </a:txBody>
                  <a:tcPr/>
                </a:tc>
                <a:extLst>
                  <a:ext uri="{0D108BD9-81ED-4DB2-BD59-A6C34878D82A}">
                    <a16:rowId xmlns:a16="http://schemas.microsoft.com/office/drawing/2014/main" val="3982602148"/>
                  </a:ext>
                </a:extLst>
              </a:tr>
              <a:tr h="509158">
                <a:tc>
                  <a:txBody>
                    <a:bodyPr/>
                    <a:lstStyle/>
                    <a:p>
                      <a:pPr algn="ctr"/>
                      <a:r>
                        <a:rPr lang="en-GB" sz="1100" dirty="0"/>
                        <a:t>hieroglyphics</a:t>
                      </a:r>
                    </a:p>
                  </a:txBody>
                  <a:tcPr/>
                </a:tc>
                <a:tc>
                  <a:txBody>
                    <a:bodyPr/>
                    <a:lstStyle/>
                    <a:p>
                      <a:pPr algn="l"/>
                      <a:r>
                        <a:rPr lang="en-GB" sz="1100" b="0" dirty="0"/>
                        <a:t>A system of writing that used pictures and symbols (hieroglyphs) instead of letters.’</a:t>
                      </a:r>
                    </a:p>
                  </a:txBody>
                  <a:tcPr/>
                </a:tc>
                <a:extLst>
                  <a:ext uri="{0D108BD9-81ED-4DB2-BD59-A6C34878D82A}">
                    <a16:rowId xmlns:a16="http://schemas.microsoft.com/office/drawing/2014/main" val="1374542527"/>
                  </a:ext>
                </a:extLst>
              </a:tr>
              <a:tr h="657662">
                <a:tc>
                  <a:txBody>
                    <a:bodyPr/>
                    <a:lstStyle/>
                    <a:p>
                      <a:pPr algn="ctr"/>
                      <a:r>
                        <a:rPr lang="en-GB" sz="1100" dirty="0"/>
                        <a:t>cartouche</a:t>
                      </a:r>
                    </a:p>
                  </a:txBody>
                  <a:tcPr/>
                </a:tc>
                <a:tc>
                  <a:txBody>
                    <a:bodyPr/>
                    <a:lstStyle/>
                    <a:p>
                      <a:pPr algn="l"/>
                      <a:r>
                        <a:rPr lang="en-GB" sz="1100" b="0" dirty="0"/>
                        <a:t>An oval shape in which the names of kings and queens were often written in hieroglyphics to show that they were special. </a:t>
                      </a:r>
                    </a:p>
                  </a:txBody>
                  <a:tcPr/>
                </a:tc>
                <a:extLst>
                  <a:ext uri="{0D108BD9-81ED-4DB2-BD59-A6C34878D82A}">
                    <a16:rowId xmlns:a16="http://schemas.microsoft.com/office/drawing/2014/main" val="4020437060"/>
                  </a:ext>
                </a:extLst>
              </a:tr>
              <a:tr h="380431">
                <a:tc>
                  <a:txBody>
                    <a:bodyPr/>
                    <a:lstStyle/>
                    <a:p>
                      <a:pPr algn="ctr"/>
                      <a:r>
                        <a:rPr lang="en-GB" sz="1100" dirty="0"/>
                        <a:t>pharaoh</a:t>
                      </a:r>
                    </a:p>
                  </a:txBody>
                  <a:tcPr/>
                </a:tc>
                <a:tc>
                  <a:txBody>
                    <a:bodyPr/>
                    <a:lstStyle/>
                    <a:p>
                      <a:pPr algn="l"/>
                      <a:r>
                        <a:rPr lang="en-GB" sz="1100" dirty="0"/>
                        <a:t>A ruler of ancient Egypt. </a:t>
                      </a:r>
                      <a:endParaRPr lang="en-GB" sz="1100" b="0" dirty="0"/>
                    </a:p>
                  </a:txBody>
                  <a:tcPr/>
                </a:tc>
                <a:extLst>
                  <a:ext uri="{0D108BD9-81ED-4DB2-BD59-A6C34878D82A}">
                    <a16:rowId xmlns:a16="http://schemas.microsoft.com/office/drawing/2014/main" val="2467378945"/>
                  </a:ext>
                </a:extLst>
              </a:tr>
            </a:tbl>
          </a:graphicData>
        </a:graphic>
      </p:graphicFrame>
      <p:pic>
        <p:nvPicPr>
          <p:cNvPr id="8" name="Picture 7">
            <a:extLst>
              <a:ext uri="{FF2B5EF4-FFF2-40B4-BE49-F238E27FC236}">
                <a16:creationId xmlns:a16="http://schemas.microsoft.com/office/drawing/2014/main" id="{79F677B7-6AB8-42E3-1115-74E982BD9700}"/>
              </a:ext>
            </a:extLst>
          </p:cNvPr>
          <p:cNvPicPr>
            <a:picLocks noChangeAspect="1"/>
          </p:cNvPicPr>
          <p:nvPr/>
        </p:nvPicPr>
        <p:blipFill>
          <a:blip r:embed="rId6"/>
          <a:stretch>
            <a:fillRect/>
          </a:stretch>
        </p:blipFill>
        <p:spPr>
          <a:xfrm>
            <a:off x="41763" y="4629572"/>
            <a:ext cx="12092435" cy="1923779"/>
          </a:xfrm>
          <a:prstGeom prst="rect">
            <a:avLst/>
          </a:prstGeom>
        </p:spPr>
      </p:pic>
      <p:pic>
        <p:nvPicPr>
          <p:cNvPr id="7" name="Picture 6">
            <a:extLst>
              <a:ext uri="{FF2B5EF4-FFF2-40B4-BE49-F238E27FC236}">
                <a16:creationId xmlns:a16="http://schemas.microsoft.com/office/drawing/2014/main" id="{1C983446-BBA3-5206-2146-98DEA57C1C4B}"/>
              </a:ext>
            </a:extLst>
          </p:cNvPr>
          <p:cNvPicPr>
            <a:picLocks noChangeAspect="1"/>
          </p:cNvPicPr>
          <p:nvPr/>
        </p:nvPicPr>
        <p:blipFill>
          <a:blip r:embed="rId7"/>
          <a:stretch>
            <a:fillRect/>
          </a:stretch>
        </p:blipFill>
        <p:spPr>
          <a:xfrm>
            <a:off x="4627256" y="4388623"/>
            <a:ext cx="1570515" cy="742789"/>
          </a:xfrm>
          <a:prstGeom prst="rect">
            <a:avLst/>
          </a:prstGeom>
        </p:spPr>
      </p:pic>
    </p:spTree>
    <p:extLst>
      <p:ext uri="{BB962C8B-B14F-4D97-AF65-F5344CB8AC3E}">
        <p14:creationId xmlns:p14="http://schemas.microsoft.com/office/powerpoint/2010/main" val="2688660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fdec100-cb7e-42ca-8f3f-e6f6262ed542">
      <UserInfo>
        <DisplayName>HSTM - Teaching Staff</DisplayName>
        <AccountId>316</AccountId>
        <AccountType/>
      </UserInfo>
      <UserInfo>
        <DisplayName>Gillian Higgins</DisplayName>
        <AccountId>298</AccountId>
        <AccountType/>
      </UserInfo>
    </SharedWithUsers>
    <TaxCatchAll xmlns="1fdec100-cb7e-42ca-8f3f-e6f6262ed542" xsi:nil="true"/>
    <lcf76f155ced4ddcb4097134ff3c332f xmlns="35d5a349-2557-4f3b-a369-55748c09dab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05BBD72DD3B4C4CA1A9E25AE7F90125" ma:contentTypeVersion="16" ma:contentTypeDescription="Create a new document." ma:contentTypeScope="" ma:versionID="ec6bec661016d013c07c6dd1be9cd1af">
  <xsd:schema xmlns:xsd="http://www.w3.org/2001/XMLSchema" xmlns:xs="http://www.w3.org/2001/XMLSchema" xmlns:p="http://schemas.microsoft.com/office/2006/metadata/properties" xmlns:ns2="35d5a349-2557-4f3b-a369-55748c09dab4" xmlns:ns3="1fdec100-cb7e-42ca-8f3f-e6f6262ed542" targetNamespace="http://schemas.microsoft.com/office/2006/metadata/properties" ma:root="true" ma:fieldsID="9ce33b7341405a80d4e46772e6bc5dd0" ns2:_="" ns3:_="">
    <xsd:import namespace="35d5a349-2557-4f3b-a369-55748c09dab4"/>
    <xsd:import namespace="1fdec100-cb7e-42ca-8f3f-e6f6262ed54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d5a349-2557-4f3b-a369-55748c09da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66d6860-d01e-4c43-9962-b51fa0336c7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fdec100-cb7e-42ca-8f3f-e6f6262ed54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61e57a9-8b7e-474d-9ecf-70706f1df5a3}" ma:internalName="TaxCatchAll" ma:showField="CatchAllData" ma:web="1fdec100-cb7e-42ca-8f3f-e6f6262ed5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D83908-9E59-4937-9044-FB0EE1EE0FB9}">
  <ds:schemaRefs>
    <ds:schemaRef ds:uri="http://schemas.microsoft.com/office/2006/metadata/properties"/>
    <ds:schemaRef ds:uri="http://schemas.microsoft.com/office/infopath/2007/PartnerControls"/>
    <ds:schemaRef ds:uri="1fdec100-cb7e-42ca-8f3f-e6f6262ed542"/>
    <ds:schemaRef ds:uri="35d5a349-2557-4f3b-a369-55748c09dab4"/>
  </ds:schemaRefs>
</ds:datastoreItem>
</file>

<file path=customXml/itemProps2.xml><?xml version="1.0" encoding="utf-8"?>
<ds:datastoreItem xmlns:ds="http://schemas.openxmlformats.org/officeDocument/2006/customXml" ds:itemID="{41045F07-CB2D-4F82-A2F0-C1C36425C926}">
  <ds:schemaRefs>
    <ds:schemaRef ds:uri="http://schemas.microsoft.com/sharepoint/v3/contenttype/forms"/>
  </ds:schemaRefs>
</ds:datastoreItem>
</file>

<file path=customXml/itemProps3.xml><?xml version="1.0" encoding="utf-8"?>
<ds:datastoreItem xmlns:ds="http://schemas.openxmlformats.org/officeDocument/2006/customXml" ds:itemID="{6A3E3178-0EAF-4DF9-AED7-45E6B0F3E2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d5a349-2557-4f3b-a369-55748c09dab4"/>
    <ds:schemaRef ds:uri="1fdec100-cb7e-42ca-8f3f-e6f6262ed5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TotalTime>
  <Words>399</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Letterjoin</vt:lpstr>
      <vt:lpstr>Letter-join No-Lead 4</vt:lpstr>
      <vt:lpstr>Letter-join Plus 4</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 Lovgreen</dc:creator>
  <cp:lastModifiedBy>Rebecca Lowe</cp:lastModifiedBy>
  <cp:revision>4</cp:revision>
  <cp:lastPrinted>2023-02-17T12:20:22Z</cp:lastPrinted>
  <dcterms:created xsi:type="dcterms:W3CDTF">2019-06-24T09:29:42Z</dcterms:created>
  <dcterms:modified xsi:type="dcterms:W3CDTF">2024-05-23T13:19:06Z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0x010100B05BBD72DD3B4C4CA1A9E25AE7F90125</vt:lpwstr>
  </property>
  <property fmtid="{D5CDD505-2E9C-101B-9397-08002B2CF9AE}" pid="3" name="Order">
    <vt:r8>206200</vt:r8>
  </property>
  <property fmtid="{D5CDD505-2E9C-101B-9397-08002B2CF9AE}" pid="4" name="MediaServiceImageTags">
    <vt:lpwstr/>
  </property>
</Properties>
</file>