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3A7723-A419-4E90-9E33-9E8BCB804589}" v="8" dt="2024-03-01T11:35:39.5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722CD-D980-402A-B567-CC25BD490246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F6C26-EF91-4A7D-B352-EFA1EC1A9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009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F6C26-EF91-4A7D-B352-EFA1EC1A90E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729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9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4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71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4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1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12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92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58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13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91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21000">
              <a:schemeClr val="accent1">
                <a:lumMod val="5000"/>
                <a:lumOff val="95000"/>
              </a:schemeClr>
            </a:gs>
            <a:gs pos="4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8638" y="1692073"/>
            <a:ext cx="3420152" cy="4718713"/>
          </a:xfrm>
          <a:prstGeom prst="rect">
            <a:avLst/>
          </a:prstGeom>
        </p:spPr>
      </p:pic>
      <p:pic>
        <p:nvPicPr>
          <p:cNvPr id="1026" name="Picture 2" descr="Key Wisdom Room London - Transparent Background Key Png Clipart (564x612), Png Downloa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831" y="1669782"/>
            <a:ext cx="3392042" cy="46876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593" y="1692074"/>
            <a:ext cx="3420153" cy="471871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96770" y="-172260"/>
            <a:ext cx="1238877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The </a:t>
            </a:r>
            <a:r>
              <a:rPr lang="en-US" sz="4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Letterjoin"/>
              </a:rPr>
              <a:t>ASPIRE</a:t>
            </a:r>
            <a:r>
              <a:rPr lang="en-US" sz="4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Curriculum-Key Learning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000123"/>
              </p:ext>
            </p:extLst>
          </p:nvPr>
        </p:nvGraphicFramePr>
        <p:xfrm>
          <a:off x="26083" y="1078792"/>
          <a:ext cx="12165918" cy="53889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74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0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0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0932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Letter-join Plus 4" panose="02000505000000020003" pitchFamily="50" charset="0"/>
                        </a:rPr>
                        <a:t>Key Knowledge</a:t>
                      </a:r>
                      <a:endParaRPr lang="en-US" b="1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Letter-join Plus 4" panose="02000505000000020003" pitchFamily="50" charset="0"/>
                        </a:rPr>
                        <a:t>Key Skills</a:t>
                      </a:r>
                      <a:endParaRPr lang="en-US" b="1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Letter-join Plus 4" panose="02000505000000020003" pitchFamily="50" charset="0"/>
                        </a:rPr>
                        <a:t>Key Vocabulary</a:t>
                      </a:r>
                      <a:endParaRPr lang="en-US" b="1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8067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1" i="0" u="sng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1" i="0" u="sng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latin typeface="Letter-join Plus 4" panose="02000505000000020003" pitchFamily="50" charset="0"/>
                        </a:rPr>
                        <a:t>I can compare two locations.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latin typeface="Letter-join Plus 4" panose="02000505000000020003" pitchFamily="50" charset="0"/>
                        </a:rPr>
                        <a:t>I can use pictures to find out about the physical and human features of a place.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latin typeface="Letter-join Plus 4" panose="02000505000000020003" pitchFamily="50" charset="0"/>
                        </a:rPr>
                        <a:t>I can use maps, atlases and globes to locate places and their relation to the Equator and the Tropics.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latin typeface="Letter-join Plus 4" panose="02000505000000020003" pitchFamily="50" charset="0"/>
                        </a:rPr>
                        <a:t>I can use geographical vocabulary to describe places.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latin typeface="Letter-join Plus 4" panose="02000505000000020003" pitchFamily="50" charset="0"/>
                        </a:rPr>
                        <a:t>I can use the 8 points of a compass.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latin typeface="Letter-join Plus 4" panose="02000505000000020003" pitchFamily="50" charset="0"/>
                        </a:rPr>
                        <a:t>I can ask and answer geographical questions.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4D9FDD8-49FE-43BF-915D-B462021A08F1}"/>
              </a:ext>
            </a:extLst>
          </p:cNvPr>
          <p:cNvSpPr txBox="1"/>
          <p:nvPr/>
        </p:nvSpPr>
        <p:spPr>
          <a:xfrm>
            <a:off x="994258" y="500604"/>
            <a:ext cx="1020400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u="sng" dirty="0">
                <a:latin typeface="Letter-join Plus 4" panose="02000505000000020003" pitchFamily="50" charset="0"/>
              </a:rPr>
              <a:t>Title:  What is it like to live in France? Year: 3 Subject: Geography</a:t>
            </a:r>
          </a:p>
        </p:txBody>
      </p: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10D83A75-97C6-4AC9-8D96-1D4BDB8CA0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215156"/>
              </p:ext>
            </p:extLst>
          </p:nvPr>
        </p:nvGraphicFramePr>
        <p:xfrm>
          <a:off x="8014153" y="1481254"/>
          <a:ext cx="4151764" cy="50243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7853">
                  <a:extLst>
                    <a:ext uri="{9D8B030D-6E8A-4147-A177-3AD203B41FA5}">
                      <a16:colId xmlns:a16="http://schemas.microsoft.com/office/drawing/2014/main" val="735222447"/>
                    </a:ext>
                  </a:extLst>
                </a:gridCol>
                <a:gridCol w="2913911">
                  <a:extLst>
                    <a:ext uri="{9D8B030D-6E8A-4147-A177-3AD203B41FA5}">
                      <a16:colId xmlns:a16="http://schemas.microsoft.com/office/drawing/2014/main" val="75278666"/>
                    </a:ext>
                  </a:extLst>
                </a:gridCol>
              </a:tblGrid>
              <a:tr h="423903">
                <a:tc>
                  <a:txBody>
                    <a:bodyPr/>
                    <a:lstStyle/>
                    <a:p>
                      <a:pPr marL="1905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capital city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 i="0" dirty="0">
                        <a:latin typeface="Letter-join Plus 4" panose="020005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1270" marB="0">
                    <a:noFill/>
                  </a:tcPr>
                </a:tc>
                <a:tc>
                  <a:txBody>
                    <a:bodyPr/>
                    <a:lstStyle/>
                    <a:p>
                      <a:pPr marL="5969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A city that has been identified as the location for the government.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309025"/>
                  </a:ext>
                </a:extLst>
              </a:tr>
              <a:tr h="279833">
                <a:tc>
                  <a:txBody>
                    <a:bodyPr/>
                    <a:lstStyle/>
                    <a:p>
                      <a:pPr marL="0" marR="254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climate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5969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>
                          <a:latin typeface="Letter-join Plus 4" panose="02000505000000020003" pitchFamily="50" charset="0"/>
                        </a:rPr>
                        <a:t> </a:t>
                      </a:r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The usual weather conditions in a place.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29845" marB="0"/>
                </a:tc>
                <a:extLst>
                  <a:ext uri="{0D108BD9-81ED-4DB2-BD59-A6C34878D82A}">
                    <a16:rowId xmlns:a16="http://schemas.microsoft.com/office/drawing/2014/main" val="2492555743"/>
                  </a:ext>
                </a:extLst>
              </a:tr>
              <a:tr h="3593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US" sz="1100" baseline="0" dirty="0">
                          <a:latin typeface="Letter-join Plus 4" panose="02000505000000020003" pitchFamily="50" charset="0"/>
                        </a:rPr>
                        <a:t>continent</a:t>
                      </a:r>
                      <a:endParaRPr sz="1100" i="0" dirty="0">
                        <a:latin typeface="Letter-join Plus 4" panose="020005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10795" marB="0">
                    <a:noFill/>
                  </a:tcPr>
                </a:tc>
                <a:tc>
                  <a:txBody>
                    <a:bodyPr/>
                    <a:lstStyle/>
                    <a:p>
                      <a:pPr marL="5969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A large land mass.  There are 7 continents in the world. 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31115" marB="0"/>
                </a:tc>
                <a:extLst>
                  <a:ext uri="{0D108BD9-81ED-4DB2-BD59-A6C34878D82A}">
                    <a16:rowId xmlns:a16="http://schemas.microsoft.com/office/drawing/2014/main" val="3438341624"/>
                  </a:ext>
                </a:extLst>
              </a:tr>
              <a:tr h="255526">
                <a:tc>
                  <a:txBody>
                    <a:bodyPr/>
                    <a:lstStyle/>
                    <a:p>
                      <a:pPr marL="635" algn="ctr">
                        <a:lnSpc>
                          <a:spcPts val="1680"/>
                        </a:lnSpc>
                      </a:pPr>
                      <a:r>
                        <a:rPr lang="en-US" sz="1100" i="0" dirty="0">
                          <a:latin typeface="Letter-join Plus 4" panose="02000505000000020003" pitchFamily="50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currency</a:t>
                      </a:r>
                      <a:endParaRPr sz="1100" i="0" dirty="0">
                        <a:latin typeface="Letter-join Plus 4" panose="020005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969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>
                          <a:latin typeface="Letter-join Plus 4" panose="02000505000000020003" pitchFamily="50" charset="0"/>
                        </a:rPr>
                        <a:t>The money used in a country.</a:t>
                      </a:r>
                    </a:p>
                  </a:txBody>
                  <a:tcPr marL="0" marR="0" marT="24765" marB="0"/>
                </a:tc>
                <a:extLst>
                  <a:ext uri="{0D108BD9-81ED-4DB2-BD59-A6C34878D82A}">
                    <a16:rowId xmlns:a16="http://schemas.microsoft.com/office/drawing/2014/main" val="3277962340"/>
                  </a:ext>
                </a:extLst>
              </a:tr>
              <a:tr h="444962">
                <a:tc>
                  <a:txBody>
                    <a:bodyPr/>
                    <a:lstStyle/>
                    <a:p>
                      <a:pPr marL="635" marR="0" indent="0" algn="ctr" defTabSz="914400" rtl="0" eaLnBrk="1" fontAlgn="auto" latinLnBrk="0" hangingPunct="1">
                        <a:lnSpc>
                          <a:spcPts val="16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Human geography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  <a:p>
                      <a:pPr marL="635" algn="ctr">
                        <a:lnSpc>
                          <a:spcPts val="1680"/>
                        </a:lnSpc>
                      </a:pPr>
                      <a:endParaRPr sz="1100" i="0" dirty="0">
                        <a:latin typeface="Letter-join Plus 4" panose="020005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969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>
                          <a:latin typeface="Letter-join Plus 4" panose="02000505000000020003" pitchFamily="50" charset="0"/>
                        </a:rPr>
                        <a:t>Features of a place, made by man, such as buildings, roads, houses.</a:t>
                      </a:r>
                    </a:p>
                  </a:txBody>
                  <a:tcPr marL="0" marR="0" marT="24765" marB="0"/>
                </a:tc>
                <a:extLst>
                  <a:ext uri="{0D108BD9-81ED-4DB2-BD59-A6C34878D82A}">
                    <a16:rowId xmlns:a16="http://schemas.microsoft.com/office/drawing/2014/main" val="2539141038"/>
                  </a:ext>
                </a:extLst>
              </a:tr>
              <a:tr h="337628">
                <a:tc>
                  <a:txBody>
                    <a:bodyPr/>
                    <a:lstStyle/>
                    <a:p>
                      <a:pPr marL="306070" marR="190500" indent="-10160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landmark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32384" marB="0">
                    <a:noFill/>
                  </a:tcPr>
                </a:tc>
                <a:tc>
                  <a:txBody>
                    <a:bodyPr/>
                    <a:lstStyle/>
                    <a:p>
                      <a:pPr marL="5969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>
                          <a:latin typeface="Letter-join Plus 4" panose="02000505000000020003" pitchFamily="50" charset="0"/>
                        </a:rPr>
                        <a:t> </a:t>
                      </a:r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A</a:t>
                      </a:r>
                      <a:r>
                        <a:rPr lang="en-US" sz="1100" baseline="0" dirty="0">
                          <a:latin typeface="Letter-join Plus 4" panose="02000505000000020003" pitchFamily="50" charset="0"/>
                        </a:rPr>
                        <a:t> significant point or place in an area.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32384" marB="0"/>
                </a:tc>
                <a:extLst>
                  <a:ext uri="{0D108BD9-81ED-4DB2-BD59-A6C34878D82A}">
                    <a16:rowId xmlns:a16="http://schemas.microsoft.com/office/drawing/2014/main" val="148017537"/>
                  </a:ext>
                </a:extLst>
              </a:tr>
              <a:tr h="514933">
                <a:tc>
                  <a:txBody>
                    <a:bodyPr/>
                    <a:lstStyle/>
                    <a:p>
                      <a:pPr marL="1905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>
                          <a:latin typeface="Letter-join Plus 4" panose="02000505000000020003" pitchFamily="50" charset="0"/>
                        </a:rPr>
                        <a:t>Mediterranean</a:t>
                      </a:r>
                    </a:p>
                    <a:p>
                      <a:pPr marL="1905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969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>
                          <a:latin typeface="Letter-join Plus 4" panose="02000505000000020003" pitchFamily="50" charset="0"/>
                        </a:rPr>
                        <a:t>Relating to the Mediterranean Sea, the countries bordering it, or the people living in those countries. </a:t>
                      </a:r>
                    </a:p>
                  </a:txBody>
                  <a:tcPr marL="0" marR="0" marT="24130" marB="0"/>
                </a:tc>
                <a:extLst>
                  <a:ext uri="{0D108BD9-81ED-4DB2-BD59-A6C34878D82A}">
                    <a16:rowId xmlns:a16="http://schemas.microsoft.com/office/drawing/2014/main" val="742473139"/>
                  </a:ext>
                </a:extLst>
              </a:tr>
              <a:tr h="351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6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dirty="0">
                          <a:latin typeface="Letter-join Plus 4" panose="02000505000000020003" pitchFamily="50" charset="0"/>
                          <a:cs typeface="Arial" panose="020B0604020202020204" pitchFamily="34" charset="0"/>
                        </a:rPr>
                        <a:t>mountain range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969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>
                          <a:latin typeface="Letter-join Plus 4" panose="02000505000000020003" pitchFamily="50" charset="0"/>
                        </a:rPr>
                        <a:t>A group of mountains that were formed during the same time period.</a:t>
                      </a:r>
                    </a:p>
                  </a:txBody>
                  <a:tcPr marL="0" marR="0" marT="23495" marB="0"/>
                </a:tc>
                <a:extLst>
                  <a:ext uri="{0D108BD9-81ED-4DB2-BD59-A6C34878D82A}">
                    <a16:rowId xmlns:a16="http://schemas.microsoft.com/office/drawing/2014/main" val="693932576"/>
                  </a:ext>
                </a:extLst>
              </a:tr>
              <a:tr h="392596">
                <a:tc>
                  <a:txBody>
                    <a:bodyPr/>
                    <a:lstStyle/>
                    <a:p>
                      <a:pPr marL="0" marR="635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dirty="0">
                          <a:latin typeface="Letter-join Plus 4" panose="02000505000000020003" pitchFamily="50" charset="0"/>
                          <a:cs typeface="Arial" panose="020B0604020202020204" pitchFamily="34" charset="0"/>
                        </a:rPr>
                        <a:t>Physical geography</a:t>
                      </a:r>
                      <a:r>
                        <a:rPr lang="en-US" sz="1100" i="0" baseline="0" dirty="0">
                          <a:latin typeface="Letter-join Plus 4" panose="02000505000000020003" pitchFamily="50" charset="0"/>
                          <a:cs typeface="Arial" panose="020B0604020202020204" pitchFamily="34" charset="0"/>
                        </a:rPr>
                        <a:t> </a:t>
                      </a:r>
                      <a:endParaRPr lang="en-US" sz="1100" i="0" dirty="0">
                        <a:latin typeface="Letter-join Plus 4" panose="02000505000000020003" pitchFamily="50" charset="0"/>
                        <a:cs typeface="Arial" panose="020B0604020202020204" pitchFamily="34" charset="0"/>
                      </a:endParaRPr>
                    </a:p>
                    <a:p>
                      <a:pPr marL="0" marR="635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5969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>
                          <a:latin typeface="Letter-join Plus 4" panose="02000505000000020003" pitchFamily="50" charset="0"/>
                        </a:rPr>
                        <a:t>Natural features of a place, such as mountains, rivers and volcanoes.</a:t>
                      </a:r>
                    </a:p>
                  </a:txBody>
                  <a:tcPr marL="0" marR="0" marT="9525" marB="0"/>
                </a:tc>
                <a:extLst>
                  <a:ext uri="{0D108BD9-81ED-4DB2-BD59-A6C34878D82A}">
                    <a16:rowId xmlns:a16="http://schemas.microsoft.com/office/drawing/2014/main" val="1669628014"/>
                  </a:ext>
                </a:extLst>
              </a:tr>
              <a:tr h="216947">
                <a:tc>
                  <a:txBody>
                    <a:bodyPr/>
                    <a:lstStyle/>
                    <a:p>
                      <a:pPr marL="1905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dirty="0">
                          <a:latin typeface="Letter-join Plus 4" panose="02000505000000020003" pitchFamily="50" charset="0"/>
                          <a:cs typeface="Arial" panose="020B0604020202020204" pitchFamily="34" charset="0"/>
                        </a:rPr>
                        <a:t>population</a:t>
                      </a:r>
                      <a:endParaRPr lang="en-US" sz="1100" baseline="0" dirty="0">
                        <a:latin typeface="Letter-join Plus 4" panose="02000505000000020003" pitchFamily="50" charset="0"/>
                      </a:endParaRPr>
                    </a:p>
                    <a:p>
                      <a:pPr marL="1905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635" marB="0">
                    <a:noFill/>
                  </a:tcPr>
                </a:tc>
                <a:tc>
                  <a:txBody>
                    <a:bodyPr/>
                    <a:lstStyle/>
                    <a:p>
                      <a:pPr marL="59690" marR="110489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204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The people who live in an area.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26034" marB="0"/>
                </a:tc>
                <a:extLst>
                  <a:ext uri="{0D108BD9-81ED-4DB2-BD59-A6C34878D82A}">
                    <a16:rowId xmlns:a16="http://schemas.microsoft.com/office/drawing/2014/main" val="2617050992"/>
                  </a:ext>
                </a:extLst>
              </a:tr>
              <a:tr h="273149">
                <a:tc>
                  <a:txBody>
                    <a:bodyPr/>
                    <a:lstStyle/>
                    <a:p>
                      <a:pPr marL="889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region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4445" marB="0">
                    <a:noFill/>
                  </a:tcPr>
                </a:tc>
                <a:tc>
                  <a:txBody>
                    <a:bodyPr/>
                    <a:lstStyle/>
                    <a:p>
                      <a:pPr marL="5969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>
                          <a:latin typeface="Letter-join Plus 4" panose="02000505000000020003" pitchFamily="50" charset="0"/>
                        </a:rPr>
                        <a:t>A large area of land. </a:t>
                      </a:r>
                    </a:p>
                  </a:txBody>
                  <a:tcPr marL="0" marR="0" marT="4445" marB="0"/>
                </a:tc>
                <a:extLst>
                  <a:ext uri="{0D108BD9-81ED-4DB2-BD59-A6C34878D82A}">
                    <a16:rowId xmlns:a16="http://schemas.microsoft.com/office/drawing/2014/main" val="2565953688"/>
                  </a:ext>
                </a:extLst>
              </a:tr>
              <a:tr h="512896"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en-US" sz="1100" i="0" dirty="0">
                          <a:latin typeface="Letter-join Plus 4" panose="02000505000000020003" pitchFamily="50" charset="0"/>
                          <a:cs typeface="Arial" panose="020B0604020202020204" pitchFamily="34" charset="0"/>
                        </a:rPr>
                        <a:t>tourism </a:t>
                      </a:r>
                      <a:endParaRPr sz="1100" i="0" dirty="0">
                        <a:latin typeface="Letter-join Plus 4" panose="020005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1905" marB="0">
                    <a:noFill/>
                  </a:tcPr>
                </a:tc>
                <a:tc>
                  <a:txBody>
                    <a:bodyPr/>
                    <a:lstStyle/>
                    <a:p>
                      <a:pPr marL="53340" marR="8128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Travelling</a:t>
                      </a:r>
                      <a:r>
                        <a:rPr lang="en-US" sz="1100" baseline="0" dirty="0">
                          <a:latin typeface="Letter-join Plus 4" panose="02000505000000020003" pitchFamily="50" charset="0"/>
                        </a:rPr>
                        <a:t> to new places for business and leisure.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22225" marB="0"/>
                </a:tc>
                <a:extLst>
                  <a:ext uri="{0D108BD9-81ED-4DB2-BD59-A6C34878D82A}">
                    <a16:rowId xmlns:a16="http://schemas.microsoft.com/office/drawing/2014/main" val="3692525886"/>
                  </a:ext>
                </a:extLst>
              </a:tr>
              <a:tr h="512896">
                <a:tc>
                  <a:txBody>
                    <a:bodyPr/>
                    <a:lstStyle/>
                    <a:p>
                      <a:pPr marL="5715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dirty="0">
                          <a:latin typeface="Letter-join Plus 4" panose="02000505000000020003" pitchFamily="50" charset="0"/>
                          <a:cs typeface="Arial" panose="020B0604020202020204" pitchFamily="34" charset="0"/>
                        </a:rPr>
                        <a:t>twin town</a:t>
                      </a:r>
                    </a:p>
                    <a:p>
                      <a:pPr marL="5715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 i="0" dirty="0">
                        <a:latin typeface="Letter-join Plus 4" panose="020005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1905" marB="0">
                    <a:noFill/>
                  </a:tcPr>
                </a:tc>
                <a:tc>
                  <a:txBody>
                    <a:bodyPr/>
                    <a:lstStyle/>
                    <a:p>
                      <a:pPr marL="53340" marR="8128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dirty="0">
                          <a:latin typeface="Letter-join Plus 4" panose="02000505000000020003" pitchFamily="50" charset="0"/>
                          <a:cs typeface="Arial"/>
                        </a:rPr>
                        <a:t>A town that has made links</a:t>
                      </a:r>
                      <a:r>
                        <a:rPr lang="en-US" sz="1100" i="0" baseline="0" dirty="0">
                          <a:latin typeface="Letter-join Plus 4" panose="02000505000000020003" pitchFamily="50" charset="0"/>
                          <a:cs typeface="Arial"/>
                        </a:rPr>
                        <a:t> with another town in a different country. </a:t>
                      </a:r>
                      <a:endParaRPr lang="en-US" sz="1100" i="0" dirty="0">
                        <a:latin typeface="Letter-join Plus 4" panose="02000505000000020003" pitchFamily="50" charset="0"/>
                        <a:cs typeface="Arial"/>
                      </a:endParaRPr>
                    </a:p>
                  </a:txBody>
                  <a:tcPr marL="0" marR="0" marT="22225" marB="0"/>
                </a:tc>
                <a:extLst>
                  <a:ext uri="{0D108BD9-81ED-4DB2-BD59-A6C34878D82A}">
                    <a16:rowId xmlns:a16="http://schemas.microsoft.com/office/drawing/2014/main" val="2223441070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1E57C50F-7197-492D-8C41-362174B9EC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698290"/>
              </p:ext>
            </p:extLst>
          </p:nvPr>
        </p:nvGraphicFramePr>
        <p:xfrm>
          <a:off x="26083" y="1481254"/>
          <a:ext cx="3693816" cy="309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5956">
                  <a:extLst>
                    <a:ext uri="{9D8B030D-6E8A-4147-A177-3AD203B41FA5}">
                      <a16:colId xmlns:a16="http://schemas.microsoft.com/office/drawing/2014/main" val="735222447"/>
                    </a:ext>
                  </a:extLst>
                </a:gridCol>
                <a:gridCol w="1434146">
                  <a:extLst>
                    <a:ext uri="{9D8B030D-6E8A-4147-A177-3AD203B41FA5}">
                      <a16:colId xmlns:a16="http://schemas.microsoft.com/office/drawing/2014/main" val="75278666"/>
                    </a:ext>
                  </a:extLst>
                </a:gridCol>
                <a:gridCol w="1403714">
                  <a:extLst>
                    <a:ext uri="{9D8B030D-6E8A-4147-A177-3AD203B41FA5}">
                      <a16:colId xmlns:a16="http://schemas.microsoft.com/office/drawing/2014/main" val="1493199568"/>
                    </a:ext>
                  </a:extLst>
                </a:gridCol>
              </a:tblGrid>
              <a:tr h="265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kern="1200" dirty="0">
                        <a:solidFill>
                          <a:schemeClr val="tx1"/>
                        </a:solidFill>
                        <a:effectLst/>
                        <a:latin typeface="Letterjoin-Air Plus 4" panose="02000805000000020003" pitchFamily="50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etterjoin-Air Plus 4" panose="02000805000000020003" pitchFamily="50" charset="0"/>
                        </a:rPr>
                        <a:t> </a:t>
                      </a:r>
                      <a:r>
                        <a:rPr lang="en-GB" sz="1200" dirty="0">
                          <a:latin typeface="Letterjoin-Air Plus 4" panose="02000805000000020003" pitchFamily="50" charset="0"/>
                        </a:rPr>
                        <a:t>Comparison</a:t>
                      </a:r>
                      <a:r>
                        <a:rPr lang="en-GB" sz="1200" baseline="0" dirty="0">
                          <a:latin typeface="Letterjoin-Air Plus 4" panose="02000805000000020003" pitchFamily="50" charset="0"/>
                        </a:rPr>
                        <a:t> </a:t>
                      </a:r>
                      <a:endParaRPr lang="en-GB" sz="1200" dirty="0">
                        <a:latin typeface="Letterjoin-Air Plus 4" panose="02000805000000020003" pitchFamily="50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Letterjoin-Air Plus 4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309025"/>
                  </a:ext>
                </a:extLst>
              </a:tr>
              <a:tr h="2244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Country 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Letter-join Plus 4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France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England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2555743"/>
                  </a:ext>
                </a:extLst>
              </a:tr>
              <a:tr h="2244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Continent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Europe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Europe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8341624"/>
                  </a:ext>
                </a:extLst>
              </a:tr>
              <a:tr h="7089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Flag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Letter-join Plus 4" panose="02000505000000020003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Letter-join Plus 4" panose="02000505000000020003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Letter-join Plus 4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7962340"/>
                  </a:ext>
                </a:extLst>
              </a:tr>
              <a:tr h="3646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Important river 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Letter-join Plus 4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/>
                        </a:rPr>
                        <a:t>River</a:t>
                      </a:r>
                      <a:r>
                        <a:rPr lang="en-US" sz="900" baseline="0" dirty="0">
                          <a:latin typeface="Letter-join Plus 4"/>
                        </a:rPr>
                        <a:t> Loire</a:t>
                      </a:r>
                      <a:endParaRPr lang="en-GB" sz="900" dirty="0">
                        <a:latin typeface="Letter-join Plus 4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River</a:t>
                      </a:r>
                      <a:r>
                        <a:rPr lang="en-US" sz="900" baseline="0" dirty="0">
                          <a:latin typeface="Letter-join Plus 4" panose="02000505000000020003" pitchFamily="50" charset="0"/>
                        </a:rPr>
                        <a:t> Thames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17537"/>
                  </a:ext>
                </a:extLst>
              </a:tr>
              <a:tr h="3646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Mountain 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Letter-join Plus 4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Mont Blanc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Scafell Pike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2473139"/>
                  </a:ext>
                </a:extLst>
              </a:tr>
              <a:tr h="228130"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Population 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66.99 million 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56 million 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3932576"/>
                  </a:ext>
                </a:extLst>
              </a:tr>
              <a:tr h="6974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Climate 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Letter-join Plus 4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Warm, dry. in</a:t>
                      </a:r>
                      <a:r>
                        <a:rPr lang="en-US" sz="900" baseline="0" dirty="0">
                          <a:latin typeface="Letter-join Plus 4" panose="02000505000000020003" pitchFamily="50" charset="0"/>
                        </a:rPr>
                        <a:t> Spring and Summer</a:t>
                      </a:r>
                    </a:p>
                    <a:p>
                      <a:r>
                        <a:rPr lang="en-US" sz="900" baseline="0" dirty="0">
                          <a:latin typeface="Letter-join Plus 4" panose="02000505000000020003" pitchFamily="50" charset="0"/>
                        </a:rPr>
                        <a:t>Wet during Autumn</a:t>
                      </a:r>
                    </a:p>
                    <a:p>
                      <a:r>
                        <a:rPr lang="en-US" sz="900" baseline="0" dirty="0">
                          <a:latin typeface="Letter-join Plus 4" panose="02000505000000020003" pitchFamily="50" charset="0"/>
                        </a:rPr>
                        <a:t>Mild winters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Summer: warm, sunny</a:t>
                      </a:r>
                    </a:p>
                    <a:p>
                      <a:r>
                        <a:rPr lang="en-US" sz="900" baseline="0" dirty="0">
                          <a:latin typeface="Letter-join Plus 4" panose="02000505000000020003" pitchFamily="50" charset="0"/>
                        </a:rPr>
                        <a:t>Winter: cold, wet. Sometimes snows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7050992"/>
                  </a:ext>
                </a:extLst>
              </a:tr>
            </a:tbl>
          </a:graphicData>
        </a:graphic>
      </p:graphicFrame>
      <p:pic>
        <p:nvPicPr>
          <p:cNvPr id="37" name="Picture 36">
            <a:extLst>
              <a:ext uri="{FF2B5EF4-FFF2-40B4-BE49-F238E27FC236}">
                <a16:creationId xmlns:a16="http://schemas.microsoft.com/office/drawing/2014/main" id="{00F41697-67E8-4EFC-8B78-649EEDE251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33633" y="2290175"/>
            <a:ext cx="836251" cy="499254"/>
          </a:xfrm>
          <a:prstGeom prst="rect">
            <a:avLst/>
          </a:prstGeom>
        </p:spPr>
      </p:pic>
      <p:pic>
        <p:nvPicPr>
          <p:cNvPr id="38" name="Picture 8" descr="France Flag | Buy French Flags at Flag and Bunting Store">
            <a:extLst>
              <a:ext uri="{FF2B5EF4-FFF2-40B4-BE49-F238E27FC236}">
                <a16:creationId xmlns:a16="http://schemas.microsoft.com/office/drawing/2014/main" id="{9EF2EFBD-15F1-4E0F-851D-11748206C7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83" r="2264" b="19182"/>
          <a:stretch/>
        </p:blipFill>
        <p:spPr bwMode="auto">
          <a:xfrm>
            <a:off x="1115123" y="2290175"/>
            <a:ext cx="938499" cy="578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9" name="Group 38">
            <a:extLst>
              <a:ext uri="{FF2B5EF4-FFF2-40B4-BE49-F238E27FC236}">
                <a16:creationId xmlns:a16="http://schemas.microsoft.com/office/drawing/2014/main" id="{0F74AA75-A998-4427-AD27-AF98C35D5770}"/>
              </a:ext>
            </a:extLst>
          </p:cNvPr>
          <p:cNvGrpSpPr/>
          <p:nvPr/>
        </p:nvGrpSpPr>
        <p:grpSpPr>
          <a:xfrm>
            <a:off x="4095478" y="4879893"/>
            <a:ext cx="1704283" cy="1248945"/>
            <a:chOff x="4323124" y="1853971"/>
            <a:chExt cx="3580997" cy="1925666"/>
          </a:xfrm>
        </p:grpSpPr>
        <p:pic>
          <p:nvPicPr>
            <p:cNvPr id="40" name="Picture 10" descr="France Map and Satellite Image">
              <a:extLst>
                <a:ext uri="{FF2B5EF4-FFF2-40B4-BE49-F238E27FC236}">
                  <a16:creationId xmlns:a16="http://schemas.microsoft.com/office/drawing/2014/main" id="{3D110CDC-6226-4F77-8605-12D13AE0D7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2247" y="1874637"/>
              <a:ext cx="3571874" cy="1905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12" descr="United Kingdom Map | England, Scotland, Northern Ireland, Wales">
              <a:extLst>
                <a:ext uri="{FF2B5EF4-FFF2-40B4-BE49-F238E27FC236}">
                  <a16:creationId xmlns:a16="http://schemas.microsoft.com/office/drawing/2014/main" id="{DC117E79-BC25-47F2-B0B4-9FB722467CC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2389"/>
            <a:stretch/>
          </p:blipFill>
          <p:spPr bwMode="auto">
            <a:xfrm>
              <a:off x="4323124" y="1853971"/>
              <a:ext cx="3571875" cy="7164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6B908DF1-FD8B-4DBF-AD43-FCCB593EB0F6}"/>
              </a:ext>
            </a:extLst>
          </p:cNvPr>
          <p:cNvSpPr txBox="1"/>
          <p:nvPr/>
        </p:nvSpPr>
        <p:spPr>
          <a:xfrm>
            <a:off x="4730279" y="4256891"/>
            <a:ext cx="2021577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Letter-join Plus 4" panose="02000505000000020003" pitchFamily="50" charset="0"/>
              </a:rPr>
              <a:t>Map of France and the UK</a:t>
            </a:r>
            <a:endParaRPr lang="en-GB" sz="1400" dirty="0">
              <a:latin typeface="Letter-join Plus 4" panose="02000505000000020003" pitchFamily="50" charset="0"/>
            </a:endParaRPr>
          </a:p>
        </p:txBody>
      </p:sp>
      <p:pic>
        <p:nvPicPr>
          <p:cNvPr id="43" name="Picture 30" descr="Map of France | Facts about france, France map">
            <a:extLst>
              <a:ext uri="{FF2B5EF4-FFF2-40B4-BE49-F238E27FC236}">
                <a16:creationId xmlns:a16="http://schemas.microsoft.com/office/drawing/2014/main" id="{6E2BA2FC-E62A-4615-9BEF-6E35A59D1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042" y="4794345"/>
            <a:ext cx="1207936" cy="1287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2" descr="Mont Blanc Mountain Information">
            <a:extLst>
              <a:ext uri="{FF2B5EF4-FFF2-40B4-BE49-F238E27FC236}">
                <a16:creationId xmlns:a16="http://schemas.microsoft.com/office/drawing/2014/main" id="{948406D4-5CBF-423B-9BBE-7195498EE8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8" y="5834691"/>
            <a:ext cx="1276262" cy="60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6" descr="10 Things You May Not Know About the Eiffel Tower - HISTORY">
            <a:extLst>
              <a:ext uri="{FF2B5EF4-FFF2-40B4-BE49-F238E27FC236}">
                <a16:creationId xmlns:a16="http://schemas.microsoft.com/office/drawing/2014/main" id="{61C7D199-282F-4194-BD8D-1D32E1C83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156" y="4662179"/>
            <a:ext cx="1075785" cy="725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8" descr="Arc De Triomphe Paris | A Top Tourist Spot In the City of Lights">
            <a:extLst>
              <a:ext uri="{FF2B5EF4-FFF2-40B4-BE49-F238E27FC236}">
                <a16:creationId xmlns:a16="http://schemas.microsoft.com/office/drawing/2014/main" id="{479A81E1-2A6B-4B73-9F77-FE8A99CBDF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674" y="5824877"/>
            <a:ext cx="1141915" cy="607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Centre-Val de Loire - Wikipedia">
            <a:extLst>
              <a:ext uri="{FF2B5EF4-FFF2-40B4-BE49-F238E27FC236}">
                <a16:creationId xmlns:a16="http://schemas.microsoft.com/office/drawing/2014/main" id="{F188F303-0546-4EE8-BD5E-94A3696DEB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8" y="4672332"/>
            <a:ext cx="1318759" cy="680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1EEE84C0-0E38-407C-B85E-D209BECDC1F2}"/>
              </a:ext>
            </a:extLst>
          </p:cNvPr>
          <p:cNvSpPr txBox="1"/>
          <p:nvPr/>
        </p:nvSpPr>
        <p:spPr>
          <a:xfrm>
            <a:off x="289313" y="5432544"/>
            <a:ext cx="80312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Letter-join Plus 4" panose="02000505000000020003" pitchFamily="50" charset="0"/>
              </a:rPr>
              <a:t>physical geography</a:t>
            </a:r>
            <a:endParaRPr lang="en-GB" sz="1000" dirty="0">
              <a:latin typeface="Letter-join Plus 4" panose="02000505000000020003" pitchFamily="50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3FA71D1-191E-4EAF-BA7B-160DC0746712}"/>
              </a:ext>
            </a:extLst>
          </p:cNvPr>
          <p:cNvSpPr txBox="1"/>
          <p:nvPr/>
        </p:nvSpPr>
        <p:spPr>
          <a:xfrm>
            <a:off x="1650007" y="5422944"/>
            <a:ext cx="80312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Letter-join Plus 4" panose="02000505000000020003" pitchFamily="50" charset="0"/>
              </a:rPr>
              <a:t>human geography</a:t>
            </a:r>
            <a:endParaRPr lang="en-GB" sz="1000" dirty="0">
              <a:latin typeface="Letter-join Plus 4" panose="02000505000000020003" pitchFamily="50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F6A0A6E-549B-4202-9484-7A996E260B43}"/>
              </a:ext>
            </a:extLst>
          </p:cNvPr>
          <p:cNvSpPr txBox="1"/>
          <p:nvPr/>
        </p:nvSpPr>
        <p:spPr>
          <a:xfrm>
            <a:off x="2621651" y="4673126"/>
            <a:ext cx="1007731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Letter-join Plus 4" panose="02000505000000020003" pitchFamily="50" charset="0"/>
              </a:rPr>
              <a:t>Aerial view of Chaumont</a:t>
            </a:r>
            <a:endParaRPr lang="en-GB" dirty="0">
              <a:latin typeface="Letter-join Plus 4" panose="02000505000000020003" pitchFamily="50" charset="0"/>
            </a:endParaRPr>
          </a:p>
        </p:txBody>
      </p:sp>
      <p:pic>
        <p:nvPicPr>
          <p:cNvPr id="3" name="Picture 2" descr="A logo with a cross and handshake&#10;&#10;Description automatically generated">
            <a:extLst>
              <a:ext uri="{FF2B5EF4-FFF2-40B4-BE49-F238E27FC236}">
                <a16:creationId xmlns:a16="http://schemas.microsoft.com/office/drawing/2014/main" id="{5F0480DA-1D39-CB8C-2FDA-6C68D001955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2" y="-6020"/>
            <a:ext cx="934892" cy="934892"/>
          </a:xfrm>
          <a:prstGeom prst="rect">
            <a:avLst/>
          </a:prstGeom>
        </p:spPr>
      </p:pic>
      <p:pic>
        <p:nvPicPr>
          <p:cNvPr id="4" name="Picture 3" descr="A logo with a cross and handshake&#10;&#10;Description automatically generated">
            <a:extLst>
              <a:ext uri="{FF2B5EF4-FFF2-40B4-BE49-F238E27FC236}">
                <a16:creationId xmlns:a16="http://schemas.microsoft.com/office/drawing/2014/main" id="{E6C8E7D1-1A88-D1D8-2DF0-12C266C160D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7742" y="16715"/>
            <a:ext cx="934892" cy="934892"/>
          </a:xfrm>
          <a:prstGeom prst="rect">
            <a:avLst/>
          </a:prstGeom>
        </p:spPr>
      </p:pic>
      <p:pic>
        <p:nvPicPr>
          <p:cNvPr id="6" name="Picture 2" descr="Landscape Biennial Barcelona - Domain of Chaumont-sur-Loire Notification of  international call for applications For the 29th Chaumont-sur-Loire  International Garden Festival, the Domaine de Chaumont-sur-Loire is holding  an international competition for ...">
            <a:extLst>
              <a:ext uri="{FF2B5EF4-FFF2-40B4-BE49-F238E27FC236}">
                <a16:creationId xmlns:a16="http://schemas.microsoft.com/office/drawing/2014/main" id="{41B0D067-A477-C206-5805-5B2070C861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9544" y="5652085"/>
            <a:ext cx="992567" cy="780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8660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rgbClr val="00B050"/>
        </a:solidFill>
      </a:spPr>
      <a:bodyPr wrap="square" rtlCol="0">
        <a:spAutoFit/>
      </a:bodyPr>
      <a:lstStyle>
        <a:defPPr algn="ctr">
          <a:defRPr sz="800" dirty="0">
            <a:latin typeface="Letterjoin-Air Plus 4" panose="02000805000000020003" pitchFamily="50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5BBD72DD3B4C4CA1A9E25AE7F90125" ma:contentTypeVersion="16" ma:contentTypeDescription="Create a new document." ma:contentTypeScope="" ma:versionID="ec6bec661016d013c07c6dd1be9cd1af">
  <xsd:schema xmlns:xsd="http://www.w3.org/2001/XMLSchema" xmlns:xs="http://www.w3.org/2001/XMLSchema" xmlns:p="http://schemas.microsoft.com/office/2006/metadata/properties" xmlns:ns2="35d5a349-2557-4f3b-a369-55748c09dab4" xmlns:ns3="1fdec100-cb7e-42ca-8f3f-e6f6262ed542" targetNamespace="http://schemas.microsoft.com/office/2006/metadata/properties" ma:root="true" ma:fieldsID="9ce33b7341405a80d4e46772e6bc5dd0" ns2:_="" ns3:_="">
    <xsd:import namespace="35d5a349-2557-4f3b-a369-55748c09dab4"/>
    <xsd:import namespace="1fdec100-cb7e-42ca-8f3f-e6f6262ed5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d5a349-2557-4f3b-a369-55748c09da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66d6860-d01e-4c43-9962-b51fa0336c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dec100-cb7e-42ca-8f3f-e6f6262ed54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61e57a9-8b7e-474d-9ecf-70706f1df5a3}" ma:internalName="TaxCatchAll" ma:showField="CatchAllData" ma:web="1fdec100-cb7e-42ca-8f3f-e6f6262ed5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fdec100-cb7e-42ca-8f3f-e6f6262ed542">
      <UserInfo>
        <DisplayName>HSTM - Teaching Staff</DisplayName>
        <AccountId>316</AccountId>
        <AccountType/>
      </UserInfo>
    </SharedWithUsers>
    <TaxCatchAll xmlns="1fdec100-cb7e-42ca-8f3f-e6f6262ed542" xsi:nil="true"/>
    <lcf76f155ced4ddcb4097134ff3c332f xmlns="35d5a349-2557-4f3b-a369-55748c09da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286293F-6E21-4BDD-B752-EDDD353425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d5a349-2557-4f3b-a369-55748c09dab4"/>
    <ds:schemaRef ds:uri="1fdec100-cb7e-42ca-8f3f-e6f6262ed5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1045F07-CB2D-4F82-A2F0-C1C36425C9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D83908-9E59-4937-9044-FB0EE1EE0FB9}">
  <ds:schemaRefs>
    <ds:schemaRef ds:uri="http://schemas.microsoft.com/office/2006/metadata/properties"/>
    <ds:schemaRef ds:uri="http://schemas.microsoft.com/office/infopath/2007/PartnerControls"/>
    <ds:schemaRef ds:uri="5701e18d-1a9d-4e7d-8f56-8f219eae47fc"/>
    <ds:schemaRef ds:uri="f946e79a-ebb3-4168-b41a-534bec32ecb2"/>
    <ds:schemaRef ds:uri="1fdec100-cb7e-42ca-8f3f-e6f6262ed542"/>
    <ds:schemaRef ds:uri="35d5a349-2557-4f3b-a369-55748c09dab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336</Words>
  <Application>Microsoft Office PowerPoint</Application>
  <PresentationFormat>Widescreen</PresentationFormat>
  <Paragraphs>73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Letterjoin</vt:lpstr>
      <vt:lpstr>Letter-join Plus 4</vt:lpstr>
      <vt:lpstr>Letterjoin-Air Plus 4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Lovgreen</dc:creator>
  <cp:lastModifiedBy>Rebecca Lowe</cp:lastModifiedBy>
  <cp:revision>116</cp:revision>
  <dcterms:created xsi:type="dcterms:W3CDTF">2019-06-24T09:29:42Z</dcterms:created>
  <dcterms:modified xsi:type="dcterms:W3CDTF">2024-05-23T08:29:53Z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0x010100B05BBD72DD3B4C4CA1A9E25AE7F90125</vt:lpwstr>
  </property>
  <property fmtid="{D5CDD505-2E9C-101B-9397-08002B2CF9AE}" pid="3" name="Order">
    <vt:r8>213600</vt:r8>
  </property>
  <property fmtid="{D5CDD505-2E9C-101B-9397-08002B2CF9AE}" pid="4" name="MediaServiceImageTags">
    <vt:lpwstr/>
  </property>
</Properties>
</file>