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20C68-6191-4F74-954C-DD51187B9957}" v="23" dt="2024-03-06T14:38:27.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45799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383194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14287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328064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22400-B213-4500-A930-C030C150D77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297271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22400-B213-4500-A930-C030C150D77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351681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322400-B213-4500-A930-C030C150D773}"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42188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322400-B213-4500-A930-C030C150D773}"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142749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22400-B213-4500-A930-C030C150D773}"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215075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22400-B213-4500-A930-C030C150D77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18786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22400-B213-4500-A930-C030C150D77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5F1E9-AFFD-4A23-8363-588A6595FF50}" type="slidenum">
              <a:rPr lang="en-US" smtClean="0"/>
              <a:t>‹#›</a:t>
            </a:fld>
            <a:endParaRPr lang="en-US"/>
          </a:p>
        </p:txBody>
      </p:sp>
    </p:spTree>
    <p:extLst>
      <p:ext uri="{BB962C8B-B14F-4D97-AF65-F5344CB8AC3E}">
        <p14:creationId xmlns:p14="http://schemas.microsoft.com/office/powerpoint/2010/main" val="261113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22400-B213-4500-A930-C030C150D773}" type="datetimeFigureOut">
              <a:rPr lang="en-US" smtClean="0"/>
              <a:t>5/23/2024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5F1E9-AFFD-4A23-8363-588A6595FF50}" type="slidenum">
              <a:rPr lang="en-US" smtClean="0"/>
              <a:t>‹#›</a:t>
            </a:fld>
            <a:endParaRPr lang="en-US"/>
          </a:p>
        </p:txBody>
      </p:sp>
    </p:spTree>
    <p:extLst>
      <p:ext uri="{BB962C8B-B14F-4D97-AF65-F5344CB8AC3E}">
        <p14:creationId xmlns:p14="http://schemas.microsoft.com/office/powerpoint/2010/main" val="115069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1000">
              <a:schemeClr val="accent1">
                <a:lumMod val="5000"/>
                <a:lumOff val="95000"/>
              </a:schemeClr>
            </a:gs>
            <a:gs pos="4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448638" y="1692073"/>
            <a:ext cx="3420152" cy="4718713"/>
          </a:xfrm>
          <a:prstGeom prst="rect">
            <a:avLst/>
          </a:prstGeom>
        </p:spPr>
      </p:pic>
      <p:pic>
        <p:nvPicPr>
          <p:cNvPr id="1026" name="Picture 2" descr="Key Wisdom Room London - Transparent Background Key Png Clipart (564x612), Png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831" y="1669782"/>
            <a:ext cx="3392042" cy="4687614"/>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2"/>
          <a:stretch>
            <a:fillRect/>
          </a:stretch>
        </p:blipFill>
        <p:spPr>
          <a:xfrm>
            <a:off x="331593" y="1692074"/>
            <a:ext cx="3420153" cy="4718714"/>
          </a:xfrm>
          <a:prstGeom prst="rect">
            <a:avLst/>
          </a:prstGeom>
        </p:spPr>
      </p:pic>
      <p:sp>
        <p:nvSpPr>
          <p:cNvPr id="5" name="Rectangle 4"/>
          <p:cNvSpPr/>
          <p:nvPr/>
        </p:nvSpPr>
        <p:spPr>
          <a:xfrm>
            <a:off x="-196770" y="-172260"/>
            <a:ext cx="12388770" cy="769441"/>
          </a:xfrm>
          <a:prstGeom prst="rect">
            <a:avLst/>
          </a:prstGeom>
          <a:noFill/>
        </p:spPr>
        <p:txBody>
          <a:bodyPr wrap="square" lIns="91440" tIns="45720" rIns="91440" bIns="45720">
            <a:spAutoFit/>
          </a:bodyPr>
          <a:lstStyle/>
          <a:p>
            <a:pPr algn="ct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etterjoin"/>
              </a:rPr>
              <a:t>ASPIRE</a:t>
            </a: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Curriculum-Key Learning</a:t>
            </a:r>
          </a:p>
        </p:txBody>
      </p:sp>
      <p:graphicFrame>
        <p:nvGraphicFramePr>
          <p:cNvPr id="9" name="Table 8"/>
          <p:cNvGraphicFramePr>
            <a:graphicFrameLocks noGrp="1"/>
          </p:cNvGraphicFramePr>
          <p:nvPr>
            <p:extLst>
              <p:ext uri="{D42A27DB-BD31-4B8C-83A1-F6EECF244321}">
                <p14:modId xmlns:p14="http://schemas.microsoft.com/office/powerpoint/2010/main" val="3023951493"/>
              </p:ext>
            </p:extLst>
          </p:nvPr>
        </p:nvGraphicFramePr>
        <p:xfrm>
          <a:off x="18704" y="907542"/>
          <a:ext cx="12154368" cy="5580609"/>
        </p:xfrm>
        <a:graphic>
          <a:graphicData uri="http://schemas.openxmlformats.org/drawingml/2006/table">
            <a:tbl>
              <a:tblPr firstRow="1" bandRow="1">
                <a:tableStyleId>{5940675A-B579-460E-94D1-54222C63F5DA}</a:tableStyleId>
              </a:tblPr>
              <a:tblGrid>
                <a:gridCol w="4693973">
                  <a:extLst>
                    <a:ext uri="{9D8B030D-6E8A-4147-A177-3AD203B41FA5}">
                      <a16:colId xmlns:a16="http://schemas.microsoft.com/office/drawing/2014/main" val="20000"/>
                    </a:ext>
                  </a:extLst>
                </a:gridCol>
                <a:gridCol w="1871003">
                  <a:extLst>
                    <a:ext uri="{9D8B030D-6E8A-4147-A177-3AD203B41FA5}">
                      <a16:colId xmlns:a16="http://schemas.microsoft.com/office/drawing/2014/main" val="20001"/>
                    </a:ext>
                  </a:extLst>
                </a:gridCol>
                <a:gridCol w="5589392">
                  <a:extLst>
                    <a:ext uri="{9D8B030D-6E8A-4147-A177-3AD203B41FA5}">
                      <a16:colId xmlns:a16="http://schemas.microsoft.com/office/drawing/2014/main" val="20002"/>
                    </a:ext>
                  </a:extLst>
                </a:gridCol>
              </a:tblGrid>
              <a:tr h="415187">
                <a:tc>
                  <a:txBody>
                    <a:bodyPr/>
                    <a:lstStyle/>
                    <a:p>
                      <a:pPr algn="ctr"/>
                      <a:r>
                        <a:rPr lang="en-GB" b="1" dirty="0">
                          <a:latin typeface="Letter-join No-Lead 4" panose="02000505000000020003" pitchFamily="50" charset="0"/>
                        </a:rPr>
                        <a:t>Key Knowledge</a:t>
                      </a:r>
                      <a:endParaRPr lang="en-US" b="1" dirty="0">
                        <a:latin typeface="Letter-join No-Lead 4" panose="02000505000000020003" pitchFamily="50" charset="0"/>
                      </a:endParaRPr>
                    </a:p>
                  </a:txBody>
                  <a:tcPr/>
                </a:tc>
                <a:tc>
                  <a:txBody>
                    <a:bodyPr/>
                    <a:lstStyle/>
                    <a:p>
                      <a:pPr algn="ctr"/>
                      <a:r>
                        <a:rPr lang="en-GB" b="1">
                          <a:latin typeface="Letter-join No-Lead 4" panose="02000505000000020003" pitchFamily="50" charset="0"/>
                        </a:rPr>
                        <a:t>Key Skills</a:t>
                      </a:r>
                      <a:endParaRPr lang="en-US" b="1">
                        <a:latin typeface="Letter-join No-Lead 4" panose="02000505000000020003" pitchFamily="50" charset="0"/>
                      </a:endParaRPr>
                    </a:p>
                  </a:txBody>
                  <a:tcPr/>
                </a:tc>
                <a:tc>
                  <a:txBody>
                    <a:bodyPr/>
                    <a:lstStyle/>
                    <a:p>
                      <a:pPr algn="ctr"/>
                      <a:r>
                        <a:rPr lang="en-GB" b="1">
                          <a:latin typeface="Letter-join No-Lead 4" panose="02000505000000020003" pitchFamily="50" charset="0"/>
                        </a:rPr>
                        <a:t>Key Vocabulary</a:t>
                      </a:r>
                      <a:endParaRPr lang="en-US" b="1">
                        <a:latin typeface="Letter-join No-Lead 4" panose="02000505000000020003" pitchFamily="50" charset="0"/>
                      </a:endParaRPr>
                    </a:p>
                  </a:txBody>
                  <a:tcPr/>
                </a:tc>
                <a:extLst>
                  <a:ext uri="{0D108BD9-81ED-4DB2-BD59-A6C34878D82A}">
                    <a16:rowId xmlns:a16="http://schemas.microsoft.com/office/drawing/2014/main" val="10000"/>
                  </a:ext>
                </a:extLst>
              </a:tr>
              <a:tr h="5165422">
                <a:tc>
                  <a:txBody>
                    <a:bodyPr/>
                    <a:lstStyle/>
                    <a:p>
                      <a:pPr lvl="0" algn="l">
                        <a:lnSpc>
                          <a:spcPct val="100000"/>
                        </a:lnSpc>
                        <a:spcBef>
                          <a:spcPts val="0"/>
                        </a:spcBef>
                        <a:spcAft>
                          <a:spcPts val="0"/>
                        </a:spcAft>
                        <a:buNone/>
                      </a:pPr>
                      <a:endParaRPr lang="en-GB" sz="1400" b="1" i="0" u="sng" strike="noStrike" noProof="0" dirty="0"/>
                    </a:p>
                    <a:p>
                      <a:pPr lvl="0" algn="l">
                        <a:lnSpc>
                          <a:spcPct val="100000"/>
                        </a:lnSpc>
                        <a:spcBef>
                          <a:spcPts val="0"/>
                        </a:spcBef>
                        <a:spcAft>
                          <a:spcPts val="0"/>
                        </a:spcAft>
                        <a:buNone/>
                      </a:pPr>
                      <a:endParaRPr lang="en-GB" sz="1400" b="1" i="0" u="sng" strike="noStrike" noProof="0" dirty="0">
                        <a:latin typeface="Calibri"/>
                      </a:endParaRPr>
                    </a:p>
                    <a:p>
                      <a:pPr lvl="0">
                        <a:buNone/>
                      </a:pPr>
                      <a:endParaRPr lang="en-GB" sz="1200" b="0" i="0" u="none" strike="noStrike" noProof="0" dirty="0">
                        <a:latin typeface="Calibri"/>
                      </a:endParaRPr>
                    </a:p>
                    <a:p>
                      <a:pPr lvl="0">
                        <a:buNone/>
                      </a:pPr>
                      <a:endParaRPr lang="en-GB" sz="1200" b="0" i="0" u="none" strike="noStrike" noProof="0" dirty="0">
                        <a:latin typeface="Calibri"/>
                      </a:endParaRPr>
                    </a:p>
                    <a:p>
                      <a:pPr lvl="0">
                        <a:buNone/>
                      </a:pPr>
                      <a:endParaRPr lang="en-GB" sz="1200" b="0" i="0" u="none" strike="noStrike" noProof="0" dirty="0">
                        <a:latin typeface="Calibri"/>
                      </a:endParaRPr>
                    </a:p>
                    <a:p>
                      <a:pPr lvl="0">
                        <a:buNone/>
                      </a:pPr>
                      <a:endParaRPr lang="en-GB" sz="1400" b="0" i="0" u="none" strike="noStrike" noProof="0" dirty="0">
                        <a:latin typeface="Calibri"/>
                      </a:endParaRPr>
                    </a:p>
                    <a:p>
                      <a:pPr lvl="0">
                        <a:buNone/>
                      </a:pPr>
                      <a:endParaRPr lang="en-GB" sz="1400" b="0" i="0" u="none" strike="noStrike" noProof="0" dirty="0">
                        <a:latin typeface="Calibri"/>
                      </a:endParaRPr>
                    </a:p>
                    <a:p>
                      <a:pPr lvl="0">
                        <a:buNone/>
                      </a:pPr>
                      <a:endParaRPr lang="en-GB" sz="1400" b="0" i="0" u="none" strike="noStrike" noProof="0" dirty="0">
                        <a:latin typeface="Calibri"/>
                      </a:endParaRPr>
                    </a:p>
                    <a:p>
                      <a:pPr lvl="0">
                        <a:buNone/>
                      </a:pPr>
                      <a:endParaRPr lang="en-GB" sz="1400" b="0" i="0" u="none" strike="noStrike" noProof="0" dirty="0">
                        <a:latin typeface="Calibri"/>
                      </a:endParaRPr>
                    </a:p>
                  </a:txBody>
                  <a:tcPr/>
                </a:tc>
                <a:tc>
                  <a:txBody>
                    <a:bodyPr/>
                    <a:lstStyle/>
                    <a:p>
                      <a:pPr lvl="0" algn="l">
                        <a:lnSpc>
                          <a:spcPct val="100000"/>
                        </a:lnSpc>
                        <a:spcBef>
                          <a:spcPts val="0"/>
                        </a:spcBef>
                        <a:spcAft>
                          <a:spcPts val="0"/>
                        </a:spcAft>
                        <a:buNone/>
                      </a:pPr>
                      <a:r>
                        <a:rPr lang="en-GB" sz="1200" b="0" i="0" u="none" strike="noStrike" noProof="0" dirty="0">
                          <a:latin typeface="+mn-lt"/>
                        </a:rPr>
                        <a:t>• I can describe similarities</a:t>
                      </a:r>
                    </a:p>
                    <a:p>
                      <a:pPr lvl="0" algn="l">
                        <a:lnSpc>
                          <a:spcPct val="100000"/>
                        </a:lnSpc>
                        <a:spcBef>
                          <a:spcPts val="0"/>
                        </a:spcBef>
                        <a:spcAft>
                          <a:spcPts val="0"/>
                        </a:spcAft>
                        <a:buNone/>
                      </a:pPr>
                      <a:r>
                        <a:rPr lang="en-GB" sz="1200" b="0" i="0" u="none" strike="noStrike" noProof="0" dirty="0">
                          <a:latin typeface="+mn-lt"/>
                        </a:rPr>
                        <a:t>and differences between people, events and artefacts studied.</a:t>
                      </a:r>
                    </a:p>
                    <a:p>
                      <a:pPr lvl="0" algn="l">
                        <a:lnSpc>
                          <a:spcPct val="100000"/>
                        </a:lnSpc>
                        <a:spcBef>
                          <a:spcPts val="0"/>
                        </a:spcBef>
                        <a:spcAft>
                          <a:spcPts val="0"/>
                        </a:spcAft>
                        <a:buNone/>
                      </a:pPr>
                      <a:r>
                        <a:rPr lang="en-GB" sz="1200" b="0" i="0" u="none" strike="noStrike" noProof="0" dirty="0">
                          <a:latin typeface="+mn-lt"/>
                        </a:rPr>
                        <a:t>• I can know that some things from the past still</a:t>
                      </a:r>
                    </a:p>
                    <a:p>
                      <a:pPr lvl="0" algn="l">
                        <a:lnSpc>
                          <a:spcPct val="100000"/>
                        </a:lnSpc>
                        <a:spcBef>
                          <a:spcPts val="0"/>
                        </a:spcBef>
                        <a:spcAft>
                          <a:spcPts val="0"/>
                        </a:spcAft>
                        <a:buNone/>
                      </a:pPr>
                      <a:r>
                        <a:rPr lang="en-GB" sz="1200" b="0" i="0" u="none" strike="noStrike" noProof="0" dirty="0">
                          <a:latin typeface="+mn-lt"/>
                        </a:rPr>
                        <a:t>affect our lives today. </a:t>
                      </a:r>
                    </a:p>
                    <a:p>
                      <a:pPr lvl="0" algn="l">
                        <a:lnSpc>
                          <a:spcPct val="100000"/>
                        </a:lnSpc>
                        <a:spcBef>
                          <a:spcPts val="0"/>
                        </a:spcBef>
                        <a:spcAft>
                          <a:spcPts val="0"/>
                        </a:spcAft>
                        <a:buNone/>
                      </a:pPr>
                      <a:r>
                        <a:rPr lang="en-GB" sz="1200" b="0" i="0" u="none" strike="noStrike" noProof="0" dirty="0">
                          <a:latin typeface="+mn-lt"/>
                        </a:rPr>
                        <a:t>• I can use independent</a:t>
                      </a:r>
                    </a:p>
                    <a:p>
                      <a:pPr lvl="0" algn="l">
                        <a:lnSpc>
                          <a:spcPct val="100000"/>
                        </a:lnSpc>
                        <a:spcBef>
                          <a:spcPts val="0"/>
                        </a:spcBef>
                        <a:spcAft>
                          <a:spcPts val="0"/>
                        </a:spcAft>
                        <a:buNone/>
                      </a:pPr>
                      <a:r>
                        <a:rPr lang="en-GB" sz="1200" b="0" i="0" u="none" strike="noStrike" noProof="0" dirty="0">
                          <a:latin typeface="+mn-lt"/>
                        </a:rPr>
                        <a:t>research to ask and</a:t>
                      </a:r>
                    </a:p>
                    <a:p>
                      <a:pPr lvl="0" algn="l">
                        <a:lnSpc>
                          <a:spcPct val="100000"/>
                        </a:lnSpc>
                        <a:spcBef>
                          <a:spcPts val="0"/>
                        </a:spcBef>
                        <a:spcAft>
                          <a:spcPts val="0"/>
                        </a:spcAft>
                        <a:buNone/>
                      </a:pPr>
                      <a:r>
                        <a:rPr lang="en-GB" sz="1200" b="0" i="0" u="none" strike="noStrike" noProof="0" dirty="0">
                          <a:latin typeface="+mn-lt"/>
                        </a:rPr>
                        <a:t>answer questions about</a:t>
                      </a:r>
                    </a:p>
                    <a:p>
                      <a:pPr lvl="0" algn="l">
                        <a:lnSpc>
                          <a:spcPct val="100000"/>
                        </a:lnSpc>
                        <a:spcBef>
                          <a:spcPts val="0"/>
                        </a:spcBef>
                        <a:spcAft>
                          <a:spcPts val="0"/>
                        </a:spcAft>
                        <a:buNone/>
                      </a:pPr>
                      <a:r>
                        <a:rPr lang="en-GB" sz="1200" b="0" i="0" u="none" strike="noStrike" noProof="0" dirty="0">
                          <a:latin typeface="+mn-lt"/>
                        </a:rPr>
                        <a:t>the past. </a:t>
                      </a:r>
                    </a:p>
                    <a:p>
                      <a:pPr lvl="0" algn="l">
                        <a:lnSpc>
                          <a:spcPct val="100000"/>
                        </a:lnSpc>
                        <a:spcBef>
                          <a:spcPts val="0"/>
                        </a:spcBef>
                        <a:spcAft>
                          <a:spcPts val="0"/>
                        </a:spcAft>
                        <a:buNone/>
                      </a:pPr>
                      <a:r>
                        <a:rPr lang="en-GB" sz="1200" b="0" i="0" u="none" strike="noStrike" noProof="0" dirty="0">
                          <a:latin typeface="+mn-lt"/>
                        </a:rPr>
                        <a:t>• I can research two versions of the same event and say how they differ. </a:t>
                      </a:r>
                      <a:endParaRPr lang="en-US" sz="1400" b="0" i="0" u="none" strike="noStrike" noProof="0" dirty="0">
                        <a:latin typeface="Calibri"/>
                      </a:endParaRP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D4D9FDD8-49FE-43BF-915D-B462021A08F1}"/>
              </a:ext>
            </a:extLst>
          </p:cNvPr>
          <p:cNvSpPr txBox="1"/>
          <p:nvPr/>
        </p:nvSpPr>
        <p:spPr>
          <a:xfrm>
            <a:off x="994258" y="500604"/>
            <a:ext cx="10204008" cy="369332"/>
          </a:xfrm>
          <a:prstGeom prst="rect">
            <a:avLst/>
          </a:prstGeom>
          <a:noFill/>
        </p:spPr>
        <p:txBody>
          <a:bodyPr wrap="square" lIns="91440" tIns="45720" rIns="91440" bIns="45720" rtlCol="0" anchor="t">
            <a:spAutoFit/>
          </a:bodyPr>
          <a:lstStyle/>
          <a:p>
            <a:pPr algn="ctr"/>
            <a:r>
              <a:rPr lang="en-GB" b="1" u="sng" dirty="0">
                <a:latin typeface="Letter-join No-Lead 4" panose="02000505000000020003" pitchFamily="50" charset="0"/>
              </a:rPr>
              <a:t>Title: How can the history of Manchester inspire us?	Year: 4	 Subject:	 History</a:t>
            </a:r>
          </a:p>
        </p:txBody>
      </p:sp>
      <p:pic>
        <p:nvPicPr>
          <p:cNvPr id="6" name="Picture 5" descr="A logo with a cross and handshake&#10;&#10;Description automatically generated">
            <a:extLst>
              <a:ext uri="{FF2B5EF4-FFF2-40B4-BE49-F238E27FC236}">
                <a16:creationId xmlns:a16="http://schemas.microsoft.com/office/drawing/2014/main" id="{5F273F7A-C488-B383-9C65-7F1A6A350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4" y="102680"/>
            <a:ext cx="804862" cy="804862"/>
          </a:xfrm>
          <a:prstGeom prst="rect">
            <a:avLst/>
          </a:prstGeom>
        </p:spPr>
      </p:pic>
      <p:pic>
        <p:nvPicPr>
          <p:cNvPr id="10" name="Picture 9" descr="A logo with a cross and handshake&#10;&#10;Description automatically generated">
            <a:extLst>
              <a:ext uri="{FF2B5EF4-FFF2-40B4-BE49-F238E27FC236}">
                <a16:creationId xmlns:a16="http://schemas.microsoft.com/office/drawing/2014/main" id="{237B36E0-FAC5-652E-0D15-9F08400D4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9337" y="102680"/>
            <a:ext cx="804862" cy="804862"/>
          </a:xfrm>
          <a:prstGeom prst="rect">
            <a:avLst/>
          </a:prstGeom>
        </p:spPr>
      </p:pic>
      <p:graphicFrame>
        <p:nvGraphicFramePr>
          <p:cNvPr id="3" name="Table 2">
            <a:extLst>
              <a:ext uri="{FF2B5EF4-FFF2-40B4-BE49-F238E27FC236}">
                <a16:creationId xmlns:a16="http://schemas.microsoft.com/office/drawing/2014/main" id="{7C198064-8CA1-42E5-FFB1-9B0B2AD6AD55}"/>
              </a:ext>
            </a:extLst>
          </p:cNvPr>
          <p:cNvGraphicFramePr>
            <a:graphicFrameLocks noGrp="1"/>
          </p:cNvGraphicFramePr>
          <p:nvPr>
            <p:extLst>
              <p:ext uri="{D42A27DB-BD31-4B8C-83A1-F6EECF244321}">
                <p14:modId xmlns:p14="http://schemas.microsoft.com/office/powerpoint/2010/main" val="2497219163"/>
              </p:ext>
            </p:extLst>
          </p:nvPr>
        </p:nvGraphicFramePr>
        <p:xfrm>
          <a:off x="6611816" y="1308954"/>
          <a:ext cx="5522382" cy="3044961"/>
        </p:xfrm>
        <a:graphic>
          <a:graphicData uri="http://schemas.openxmlformats.org/drawingml/2006/table">
            <a:tbl>
              <a:tblPr firstRow="1" bandRow="1">
                <a:tableStyleId>{D7AC3CCA-C797-4891-BE02-D94E43425B78}</a:tableStyleId>
              </a:tblPr>
              <a:tblGrid>
                <a:gridCol w="1085243">
                  <a:extLst>
                    <a:ext uri="{9D8B030D-6E8A-4147-A177-3AD203B41FA5}">
                      <a16:colId xmlns:a16="http://schemas.microsoft.com/office/drawing/2014/main" val="4056260501"/>
                    </a:ext>
                  </a:extLst>
                </a:gridCol>
                <a:gridCol w="4437139">
                  <a:extLst>
                    <a:ext uri="{9D8B030D-6E8A-4147-A177-3AD203B41FA5}">
                      <a16:colId xmlns:a16="http://schemas.microsoft.com/office/drawing/2014/main" val="4047210633"/>
                    </a:ext>
                  </a:extLst>
                </a:gridCol>
              </a:tblGrid>
              <a:tr h="459382">
                <a:tc>
                  <a:txBody>
                    <a:bodyPr/>
                    <a:lstStyle/>
                    <a:p>
                      <a:pPr algn="ctr"/>
                      <a:r>
                        <a:rPr lang="en-GB" sz="1100" b="0" dirty="0"/>
                        <a:t>artificial intelligence</a:t>
                      </a:r>
                    </a:p>
                  </a:txBody>
                  <a:tcPr/>
                </a:tc>
                <a:tc>
                  <a:txBody>
                    <a:bodyPr/>
                    <a:lstStyle/>
                    <a:p>
                      <a:pPr algn="l"/>
                      <a:r>
                        <a:rPr lang="en-GB" sz="1100" b="0" dirty="0"/>
                        <a:t>The ability for a computer to think and learn</a:t>
                      </a:r>
                    </a:p>
                  </a:txBody>
                  <a:tcPr/>
                </a:tc>
                <a:extLst>
                  <a:ext uri="{0D108BD9-81ED-4DB2-BD59-A6C34878D82A}">
                    <a16:rowId xmlns:a16="http://schemas.microsoft.com/office/drawing/2014/main" val="575990581"/>
                  </a:ext>
                </a:extLst>
              </a:tr>
              <a:tr h="461235">
                <a:tc>
                  <a:txBody>
                    <a:bodyPr/>
                    <a:lstStyle/>
                    <a:p>
                      <a:pPr algn="ctr"/>
                      <a:r>
                        <a:rPr lang="en-GB" sz="1100" dirty="0"/>
                        <a:t>decoding</a:t>
                      </a:r>
                    </a:p>
                  </a:txBody>
                  <a:tcPr/>
                </a:tc>
                <a:tc>
                  <a:txBody>
                    <a:bodyPr/>
                    <a:lstStyle/>
                    <a:p>
                      <a:pPr algn="l"/>
                      <a:r>
                        <a:rPr lang="en-GB" sz="1100" b="0" dirty="0"/>
                        <a:t>Converting a coded message so it can be understood.</a:t>
                      </a:r>
                    </a:p>
                  </a:txBody>
                  <a:tcPr/>
                </a:tc>
                <a:extLst>
                  <a:ext uri="{0D108BD9-81ED-4DB2-BD59-A6C34878D82A}">
                    <a16:rowId xmlns:a16="http://schemas.microsoft.com/office/drawing/2014/main" val="1304555857"/>
                  </a:ext>
                </a:extLst>
              </a:tr>
              <a:tr h="459382">
                <a:tc>
                  <a:txBody>
                    <a:bodyPr/>
                    <a:lstStyle/>
                    <a:p>
                      <a:pPr algn="ctr"/>
                      <a:r>
                        <a:rPr lang="en-GB" sz="1100" dirty="0"/>
                        <a:t>gallery</a:t>
                      </a:r>
                    </a:p>
                  </a:txBody>
                  <a:tcPr/>
                </a:tc>
                <a:tc>
                  <a:txBody>
                    <a:bodyPr/>
                    <a:lstStyle/>
                    <a:p>
                      <a:pPr algn="l"/>
                      <a:r>
                        <a:rPr lang="en-GB" sz="1100" b="0" dirty="0"/>
                        <a:t>A room or building for exhibiting works of art</a:t>
                      </a:r>
                    </a:p>
                  </a:txBody>
                  <a:tcPr/>
                </a:tc>
                <a:extLst>
                  <a:ext uri="{0D108BD9-81ED-4DB2-BD59-A6C34878D82A}">
                    <a16:rowId xmlns:a16="http://schemas.microsoft.com/office/drawing/2014/main" val="2794770725"/>
                  </a:ext>
                </a:extLst>
              </a:tr>
              <a:tr h="344623">
                <a:tc>
                  <a:txBody>
                    <a:bodyPr/>
                    <a:lstStyle/>
                    <a:p>
                      <a:pPr algn="ctr"/>
                      <a:r>
                        <a:rPr lang="en-GB" sz="1100" dirty="0"/>
                        <a:t>legacy</a:t>
                      </a:r>
                    </a:p>
                  </a:txBody>
                  <a:tcPr/>
                </a:tc>
                <a:tc>
                  <a:txBody>
                    <a:bodyPr/>
                    <a:lstStyle/>
                    <a:p>
                      <a:pPr algn="l"/>
                      <a:r>
                        <a:rPr lang="en-GB" sz="1100" b="0" dirty="0"/>
                        <a:t>Something that happened in the past or that comes from someone in the past</a:t>
                      </a:r>
                    </a:p>
                  </a:txBody>
                  <a:tcPr/>
                </a:tc>
                <a:extLst>
                  <a:ext uri="{0D108BD9-81ED-4DB2-BD59-A6C34878D82A}">
                    <a16:rowId xmlns:a16="http://schemas.microsoft.com/office/drawing/2014/main" val="3982602148"/>
                  </a:ext>
                </a:extLst>
              </a:tr>
              <a:tr h="461235">
                <a:tc>
                  <a:txBody>
                    <a:bodyPr/>
                    <a:lstStyle/>
                    <a:p>
                      <a:pPr algn="ctr"/>
                      <a:r>
                        <a:rPr lang="en-GB" sz="1100" dirty="0"/>
                        <a:t>politics</a:t>
                      </a:r>
                    </a:p>
                  </a:txBody>
                  <a:tcPr/>
                </a:tc>
                <a:tc>
                  <a:txBody>
                    <a:bodyPr/>
                    <a:lstStyle/>
                    <a:p>
                      <a:pPr algn="l"/>
                      <a:r>
                        <a:rPr lang="en-GB" sz="1100" b="0" dirty="0"/>
                        <a:t>A set of beliefs about the laws and things going on in the place where you live</a:t>
                      </a:r>
                    </a:p>
                  </a:txBody>
                  <a:tcPr/>
                </a:tc>
                <a:extLst>
                  <a:ext uri="{0D108BD9-81ED-4DB2-BD59-A6C34878D82A}">
                    <a16:rowId xmlns:a16="http://schemas.microsoft.com/office/drawing/2014/main" val="1374542527"/>
                  </a:ext>
                </a:extLst>
              </a:tr>
              <a:tr h="432384">
                <a:tc>
                  <a:txBody>
                    <a:bodyPr/>
                    <a:lstStyle/>
                    <a:p>
                      <a:pPr algn="ctr"/>
                      <a:r>
                        <a:rPr lang="en-GB" sz="1100" dirty="0"/>
                        <a:t>suffrage</a:t>
                      </a:r>
                    </a:p>
                  </a:txBody>
                  <a:tcPr/>
                </a:tc>
                <a:tc>
                  <a:txBody>
                    <a:bodyPr/>
                    <a:lstStyle/>
                    <a:p>
                      <a:pPr algn="l"/>
                      <a:r>
                        <a:rPr lang="en-GB" sz="1100" b="0" dirty="0"/>
                        <a:t>The right to vote in political elections</a:t>
                      </a:r>
                    </a:p>
                  </a:txBody>
                  <a:tcPr/>
                </a:tc>
                <a:extLst>
                  <a:ext uri="{0D108BD9-81ED-4DB2-BD59-A6C34878D82A}">
                    <a16:rowId xmlns:a16="http://schemas.microsoft.com/office/drawing/2014/main" val="4020437060"/>
                  </a:ext>
                </a:extLst>
              </a:tr>
              <a:tr h="344623">
                <a:tc>
                  <a:txBody>
                    <a:bodyPr/>
                    <a:lstStyle/>
                    <a:p>
                      <a:pPr algn="ctr"/>
                      <a:r>
                        <a:rPr lang="en-GB" sz="1100" dirty="0"/>
                        <a:t>urban</a:t>
                      </a:r>
                    </a:p>
                  </a:txBody>
                  <a:tcPr/>
                </a:tc>
                <a:tc>
                  <a:txBody>
                    <a:bodyPr/>
                    <a:lstStyle/>
                    <a:p>
                      <a:pPr algn="l"/>
                      <a:r>
                        <a:rPr lang="en-GB" sz="1100" b="0" dirty="0"/>
                        <a:t>Having to do with a city or town</a:t>
                      </a:r>
                    </a:p>
                  </a:txBody>
                  <a:tcPr/>
                </a:tc>
                <a:extLst>
                  <a:ext uri="{0D108BD9-81ED-4DB2-BD59-A6C34878D82A}">
                    <a16:rowId xmlns:a16="http://schemas.microsoft.com/office/drawing/2014/main" val="2467378945"/>
                  </a:ext>
                </a:extLst>
              </a:tr>
            </a:tbl>
          </a:graphicData>
        </a:graphic>
      </p:graphicFrame>
      <p:pic>
        <p:nvPicPr>
          <p:cNvPr id="7" name="Picture 6">
            <a:extLst>
              <a:ext uri="{FF2B5EF4-FFF2-40B4-BE49-F238E27FC236}">
                <a16:creationId xmlns:a16="http://schemas.microsoft.com/office/drawing/2014/main" id="{1C983446-BBA3-5206-2146-98DEA57C1C4B}"/>
              </a:ext>
            </a:extLst>
          </p:cNvPr>
          <p:cNvPicPr>
            <a:picLocks noChangeAspect="1"/>
          </p:cNvPicPr>
          <p:nvPr/>
        </p:nvPicPr>
        <p:blipFill>
          <a:blip r:embed="rId5"/>
          <a:stretch>
            <a:fillRect/>
          </a:stretch>
        </p:blipFill>
        <p:spPr>
          <a:xfrm>
            <a:off x="136334" y="5615662"/>
            <a:ext cx="1570515" cy="742789"/>
          </a:xfrm>
          <a:prstGeom prst="rect">
            <a:avLst/>
          </a:prstGeom>
        </p:spPr>
      </p:pic>
      <p:sp>
        <p:nvSpPr>
          <p:cNvPr id="11" name="TextBox 10">
            <a:extLst>
              <a:ext uri="{FF2B5EF4-FFF2-40B4-BE49-F238E27FC236}">
                <a16:creationId xmlns:a16="http://schemas.microsoft.com/office/drawing/2014/main" id="{8DA716D3-5764-AFB5-3A88-00397065AFC7}"/>
              </a:ext>
            </a:extLst>
          </p:cNvPr>
          <p:cNvSpPr txBox="1"/>
          <p:nvPr/>
        </p:nvSpPr>
        <p:spPr>
          <a:xfrm>
            <a:off x="1063514" y="1336207"/>
            <a:ext cx="2210926" cy="1107996"/>
          </a:xfrm>
          <a:prstGeom prst="rect">
            <a:avLst/>
          </a:prstGeom>
          <a:noFill/>
          <a:ln>
            <a:solidFill>
              <a:schemeClr val="tx1"/>
            </a:solidFill>
          </a:ln>
        </p:spPr>
        <p:txBody>
          <a:bodyPr wrap="square" rtlCol="0">
            <a:spAutoFit/>
          </a:bodyPr>
          <a:lstStyle/>
          <a:p>
            <a:r>
              <a:rPr lang="en-GB" sz="1100" dirty="0"/>
              <a:t>Emmeline Pankhurst was born in Manchester in 1858. She fought hard for equal voting rights for women. She made powerful speeches asking women to join her protests. </a:t>
            </a:r>
          </a:p>
        </p:txBody>
      </p:sp>
      <p:pic>
        <p:nvPicPr>
          <p:cNvPr id="15" name="Picture 14" descr="A person sitting in a chair&#10;&#10;Description automatically generated">
            <a:extLst>
              <a:ext uri="{FF2B5EF4-FFF2-40B4-BE49-F238E27FC236}">
                <a16:creationId xmlns:a16="http://schemas.microsoft.com/office/drawing/2014/main" id="{DF7AD4AC-85A7-2401-5B53-6A092BBA9273}"/>
              </a:ext>
            </a:extLst>
          </p:cNvPr>
          <p:cNvPicPr>
            <a:picLocks noChangeAspect="1"/>
          </p:cNvPicPr>
          <p:nvPr/>
        </p:nvPicPr>
        <p:blipFill rotWithShape="1">
          <a:blip r:embed="rId6"/>
          <a:srcRect b="22494"/>
          <a:stretch/>
        </p:blipFill>
        <p:spPr>
          <a:xfrm>
            <a:off x="0" y="1352210"/>
            <a:ext cx="1084021" cy="1107996"/>
          </a:xfrm>
          <a:prstGeom prst="rect">
            <a:avLst/>
          </a:prstGeom>
        </p:spPr>
      </p:pic>
      <p:sp>
        <p:nvSpPr>
          <p:cNvPr id="19" name="TextBox 18">
            <a:extLst>
              <a:ext uri="{FF2B5EF4-FFF2-40B4-BE49-F238E27FC236}">
                <a16:creationId xmlns:a16="http://schemas.microsoft.com/office/drawing/2014/main" id="{132D109B-3006-2103-E71F-11531B32233A}"/>
              </a:ext>
            </a:extLst>
          </p:cNvPr>
          <p:cNvSpPr txBox="1"/>
          <p:nvPr/>
        </p:nvSpPr>
        <p:spPr>
          <a:xfrm>
            <a:off x="2494165" y="2659183"/>
            <a:ext cx="2210926" cy="1107996"/>
          </a:xfrm>
          <a:prstGeom prst="rect">
            <a:avLst/>
          </a:prstGeom>
          <a:noFill/>
          <a:ln>
            <a:solidFill>
              <a:schemeClr val="tx1"/>
            </a:solidFill>
          </a:ln>
        </p:spPr>
        <p:txBody>
          <a:bodyPr wrap="square" rtlCol="0">
            <a:spAutoFit/>
          </a:bodyPr>
          <a:lstStyle/>
          <a:p>
            <a:r>
              <a:rPr lang="en-GB" sz="1100" dirty="0"/>
              <a:t>Alan Turing designed a code-breaking machine known as the Bombe. They used the Bombe to learn German military secrets which helped war efforts in World War 2.</a:t>
            </a:r>
          </a:p>
        </p:txBody>
      </p:sp>
      <p:pic>
        <p:nvPicPr>
          <p:cNvPr id="21" name="Picture 20" descr="A person in a suit&#10;&#10;Description automatically generated">
            <a:extLst>
              <a:ext uri="{FF2B5EF4-FFF2-40B4-BE49-F238E27FC236}">
                <a16:creationId xmlns:a16="http://schemas.microsoft.com/office/drawing/2014/main" id="{026D3E2B-4196-A934-B119-FA89E29332FB}"/>
              </a:ext>
            </a:extLst>
          </p:cNvPr>
          <p:cNvPicPr>
            <a:picLocks noChangeAspect="1"/>
          </p:cNvPicPr>
          <p:nvPr/>
        </p:nvPicPr>
        <p:blipFill>
          <a:blip r:embed="rId7"/>
          <a:stretch>
            <a:fillRect/>
          </a:stretch>
        </p:blipFill>
        <p:spPr>
          <a:xfrm>
            <a:off x="1575300" y="2668637"/>
            <a:ext cx="890563" cy="1158456"/>
          </a:xfrm>
          <a:prstGeom prst="rect">
            <a:avLst/>
          </a:prstGeom>
        </p:spPr>
      </p:pic>
      <p:sp>
        <p:nvSpPr>
          <p:cNvPr id="22" name="TextBox 21">
            <a:extLst>
              <a:ext uri="{FF2B5EF4-FFF2-40B4-BE49-F238E27FC236}">
                <a16:creationId xmlns:a16="http://schemas.microsoft.com/office/drawing/2014/main" id="{6C042D49-E9C9-536E-C4E6-FC95332850FA}"/>
              </a:ext>
            </a:extLst>
          </p:cNvPr>
          <p:cNvSpPr txBox="1"/>
          <p:nvPr/>
        </p:nvSpPr>
        <p:spPr>
          <a:xfrm>
            <a:off x="3992" y="3947499"/>
            <a:ext cx="1980531" cy="1615827"/>
          </a:xfrm>
          <a:prstGeom prst="rect">
            <a:avLst/>
          </a:prstGeom>
          <a:noFill/>
          <a:ln>
            <a:solidFill>
              <a:schemeClr val="tx1"/>
            </a:solidFill>
          </a:ln>
        </p:spPr>
        <p:txBody>
          <a:bodyPr wrap="square" rtlCol="0">
            <a:spAutoFit/>
          </a:bodyPr>
          <a:lstStyle/>
          <a:p>
            <a:r>
              <a:rPr lang="en-GB" sz="1100" dirty="0"/>
              <a:t>LS Lowry, was an artist who lived in Manchester and was inspired by his surroundings and the events in his life. He was born in 1887, and his family first lived in an area outside of the city. They eventually moved to a more urban area</a:t>
            </a:r>
          </a:p>
        </p:txBody>
      </p:sp>
      <p:pic>
        <p:nvPicPr>
          <p:cNvPr id="25" name="Picture 24" descr="A person wearing a hat&#10;&#10;Description automatically generated">
            <a:extLst>
              <a:ext uri="{FF2B5EF4-FFF2-40B4-BE49-F238E27FC236}">
                <a16:creationId xmlns:a16="http://schemas.microsoft.com/office/drawing/2014/main" id="{43744BC8-2A05-4482-21F5-F901F0EB9338}"/>
              </a:ext>
            </a:extLst>
          </p:cNvPr>
          <p:cNvPicPr>
            <a:picLocks noChangeAspect="1"/>
          </p:cNvPicPr>
          <p:nvPr/>
        </p:nvPicPr>
        <p:blipFill>
          <a:blip r:embed="rId8"/>
          <a:stretch>
            <a:fillRect/>
          </a:stretch>
        </p:blipFill>
        <p:spPr>
          <a:xfrm>
            <a:off x="45159" y="3009120"/>
            <a:ext cx="801467" cy="961761"/>
          </a:xfrm>
          <a:prstGeom prst="rect">
            <a:avLst/>
          </a:prstGeom>
        </p:spPr>
      </p:pic>
      <p:pic>
        <p:nvPicPr>
          <p:cNvPr id="12" name="Picture 11">
            <a:extLst>
              <a:ext uri="{FF2B5EF4-FFF2-40B4-BE49-F238E27FC236}">
                <a16:creationId xmlns:a16="http://schemas.microsoft.com/office/drawing/2014/main" id="{95A7D24C-2789-1B29-1F87-C3BAA3B442F7}"/>
              </a:ext>
            </a:extLst>
          </p:cNvPr>
          <p:cNvPicPr>
            <a:picLocks noChangeAspect="1"/>
          </p:cNvPicPr>
          <p:nvPr/>
        </p:nvPicPr>
        <p:blipFill>
          <a:blip r:embed="rId9"/>
          <a:stretch>
            <a:fillRect/>
          </a:stretch>
        </p:blipFill>
        <p:spPr>
          <a:xfrm>
            <a:off x="2102153" y="4472802"/>
            <a:ext cx="10052180" cy="1998187"/>
          </a:xfrm>
          <a:prstGeom prst="rect">
            <a:avLst/>
          </a:prstGeom>
        </p:spPr>
      </p:pic>
    </p:spTree>
    <p:extLst>
      <p:ext uri="{BB962C8B-B14F-4D97-AF65-F5344CB8AC3E}">
        <p14:creationId xmlns:p14="http://schemas.microsoft.com/office/powerpoint/2010/main" val="2688660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5BBD72DD3B4C4CA1A9E25AE7F90125" ma:contentTypeVersion="16" ma:contentTypeDescription="Create a new document." ma:contentTypeScope="" ma:versionID="ec6bec661016d013c07c6dd1be9cd1af">
  <xsd:schema xmlns:xsd="http://www.w3.org/2001/XMLSchema" xmlns:xs="http://www.w3.org/2001/XMLSchema" xmlns:p="http://schemas.microsoft.com/office/2006/metadata/properties" xmlns:ns2="35d5a349-2557-4f3b-a369-55748c09dab4" xmlns:ns3="1fdec100-cb7e-42ca-8f3f-e6f6262ed542" targetNamespace="http://schemas.microsoft.com/office/2006/metadata/properties" ma:root="true" ma:fieldsID="9ce33b7341405a80d4e46772e6bc5dd0" ns2:_="" ns3:_="">
    <xsd:import namespace="35d5a349-2557-4f3b-a369-55748c09dab4"/>
    <xsd:import namespace="1fdec100-cb7e-42ca-8f3f-e6f6262ed5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5a349-2557-4f3b-a369-55748c09d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6d6860-d01e-4c43-9962-b51fa0336c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dec100-cb7e-42ca-8f3f-e6f6262ed5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1e57a9-8b7e-474d-9ecf-70706f1df5a3}" ma:internalName="TaxCatchAll" ma:showField="CatchAllData" ma:web="1fdec100-cb7e-42ca-8f3f-e6f6262ed5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fdec100-cb7e-42ca-8f3f-e6f6262ed542">
      <UserInfo>
        <DisplayName>HSTM - Teaching Staff</DisplayName>
        <AccountId>316</AccountId>
        <AccountType/>
      </UserInfo>
      <UserInfo>
        <DisplayName>Gillian Higgins</DisplayName>
        <AccountId>298</AccountId>
        <AccountType/>
      </UserInfo>
    </SharedWithUsers>
    <TaxCatchAll xmlns="1fdec100-cb7e-42ca-8f3f-e6f6262ed542" xsi:nil="true"/>
    <lcf76f155ced4ddcb4097134ff3c332f xmlns="35d5a349-2557-4f3b-a369-55748c09da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3E3178-0EAF-4DF9-AED7-45E6B0F3E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d5a349-2557-4f3b-a369-55748c09dab4"/>
    <ds:schemaRef ds:uri="1fdec100-cb7e-42ca-8f3f-e6f6262ed5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045F07-CB2D-4F82-A2F0-C1C36425C926}">
  <ds:schemaRefs>
    <ds:schemaRef ds:uri="http://schemas.microsoft.com/sharepoint/v3/contenttype/forms"/>
  </ds:schemaRefs>
</ds:datastoreItem>
</file>

<file path=customXml/itemProps3.xml><?xml version="1.0" encoding="utf-8"?>
<ds:datastoreItem xmlns:ds="http://schemas.openxmlformats.org/officeDocument/2006/customXml" ds:itemID="{BDD83908-9E59-4937-9044-FB0EE1EE0FB9}">
  <ds:schemaRefs>
    <ds:schemaRef ds:uri="http://schemas.microsoft.com/office/2006/metadata/properties"/>
    <ds:schemaRef ds:uri="http://schemas.microsoft.com/office/infopath/2007/PartnerControls"/>
    <ds:schemaRef ds:uri="1fdec100-cb7e-42ca-8f3f-e6f6262ed542"/>
    <ds:schemaRef ds:uri="35d5a349-2557-4f3b-a369-55748c09dab4"/>
  </ds:schemaRefs>
</ds:datastoreItem>
</file>

<file path=docProps/app.xml><?xml version="1.0" encoding="utf-8"?>
<Properties xmlns="http://schemas.openxmlformats.org/officeDocument/2006/extended-properties" xmlns:vt="http://schemas.openxmlformats.org/officeDocument/2006/docPropsVTypes">
  <TotalTime>164</TotalTime>
  <Words>285</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Letterjoin</vt:lpstr>
      <vt:lpstr>Letter-join No-Lead 4</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Lovgreen</dc:creator>
  <cp:lastModifiedBy>Rebecca Lowe</cp:lastModifiedBy>
  <cp:revision>5</cp:revision>
  <cp:lastPrinted>2023-02-17T12:20:22Z</cp:lastPrinted>
  <dcterms:created xsi:type="dcterms:W3CDTF">2019-06-24T09:29:42Z</dcterms:created>
  <dcterms:modified xsi:type="dcterms:W3CDTF">2024-05-23T13:15:45Z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0x010100B05BBD72DD3B4C4CA1A9E25AE7F90125</vt:lpwstr>
  </property>
  <property fmtid="{D5CDD505-2E9C-101B-9397-08002B2CF9AE}" pid="3" name="Order">
    <vt:r8>206200</vt:r8>
  </property>
  <property fmtid="{D5CDD505-2E9C-101B-9397-08002B2CF9AE}" pid="4" name="MediaServiceImageTags">
    <vt:lpwstr/>
  </property>
</Properties>
</file>