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ra Saunders" initials="TS" lastIdx="1" clrIdx="0">
    <p:extLst>
      <p:ext uri="{19B8F6BF-5375-455C-9EA6-DF929625EA0E}">
        <p15:presenceInfo xmlns:p15="http://schemas.microsoft.com/office/powerpoint/2012/main" userId="S::Tara.Saunders@ldst.org.uk::42326f9b-291e-4614-94b1-16dc6fe23c9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6239C2-1945-4DFE-AA8E-1FAC793755D1}" v="2" dt="2024-03-01T11:31:14.07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F722CD-D980-402A-B567-CC25BD490246}" type="datetimeFigureOut">
              <a:rPr lang="en-GB" smtClean="0"/>
              <a:t>23/05/2024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EF6C26-EF91-4A7D-B352-EFA1EC1A90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8009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F6C26-EF91-4A7D-B352-EFA1EC1A90E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6729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22400-B213-4500-A930-C030C150D773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1E9-AFFD-4A23-8363-588A6595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992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22400-B213-4500-A930-C030C150D773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1E9-AFFD-4A23-8363-588A6595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946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22400-B213-4500-A930-C030C150D773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1E9-AFFD-4A23-8363-588A6595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7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22400-B213-4500-A930-C030C150D773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1E9-AFFD-4A23-8363-588A6595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640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22400-B213-4500-A930-C030C150D773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1E9-AFFD-4A23-8363-588A6595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714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22400-B213-4500-A930-C030C150D773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1E9-AFFD-4A23-8363-588A6595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812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22400-B213-4500-A930-C030C150D773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1E9-AFFD-4A23-8363-588A6595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80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22400-B213-4500-A930-C030C150D773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1E9-AFFD-4A23-8363-588A6595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492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22400-B213-4500-A930-C030C150D773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1E9-AFFD-4A23-8363-588A6595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758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22400-B213-4500-A930-C030C150D773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1E9-AFFD-4A23-8363-588A6595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68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22400-B213-4500-A930-C030C150D773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5F1E9-AFFD-4A23-8363-588A6595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139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22400-B213-4500-A930-C030C150D773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5F1E9-AFFD-4A23-8363-588A6595F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691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17" Type="http://schemas.openxmlformats.org/officeDocument/2006/relationships/image" Target="../media/image15.jp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Relationship Id="rId14" Type="http://schemas.openxmlformats.org/officeDocument/2006/relationships/image" Target="../media/image1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21000">
              <a:schemeClr val="accent1">
                <a:lumMod val="5000"/>
                <a:lumOff val="95000"/>
              </a:schemeClr>
            </a:gs>
            <a:gs pos="4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8638" y="1692073"/>
            <a:ext cx="3420152" cy="4718713"/>
          </a:xfrm>
          <a:prstGeom prst="rect">
            <a:avLst/>
          </a:prstGeom>
        </p:spPr>
      </p:pic>
      <p:pic>
        <p:nvPicPr>
          <p:cNvPr id="1026" name="Picture 2" descr="Key Wisdom Room London - Transparent Background Key Png Clipart (564x612), Png Downloa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9831" y="1669782"/>
            <a:ext cx="3392042" cy="468761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593" y="1692074"/>
            <a:ext cx="3420153" cy="471871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96770" y="-172260"/>
            <a:ext cx="1238877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The </a:t>
            </a:r>
            <a:r>
              <a:rPr lang="en-US" sz="4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ASPIRE</a:t>
            </a:r>
            <a:r>
              <a:rPr lang="en-US" sz="4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Curriculum-Key Learning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8508720"/>
              </p:ext>
            </p:extLst>
          </p:nvPr>
        </p:nvGraphicFramePr>
        <p:xfrm>
          <a:off x="36664" y="1088212"/>
          <a:ext cx="12165918" cy="53889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74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00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907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0932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Letter-join Plus 4" panose="02000505000000020003" pitchFamily="50" charset="0"/>
                        </a:rPr>
                        <a:t>Key Knowledge</a:t>
                      </a:r>
                      <a:endParaRPr lang="en-US" b="1" dirty="0">
                        <a:latin typeface="Letter-join Plus 4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Letter-join Plus 4" panose="02000505000000020003" pitchFamily="50" charset="0"/>
                        </a:rPr>
                        <a:t>Key Skills</a:t>
                      </a:r>
                      <a:endParaRPr lang="en-US" b="1" dirty="0">
                        <a:latin typeface="Letter-join Plus 4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Letter-join Plus 4" panose="02000505000000020003" pitchFamily="50" charset="0"/>
                        </a:rPr>
                        <a:t>Key Vocabulary</a:t>
                      </a:r>
                      <a:endParaRPr lang="en-US" b="1" dirty="0">
                        <a:latin typeface="Letter-join Plus 4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8067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1" i="0" u="sng" strike="noStrike" noProof="0" dirty="0">
                        <a:latin typeface="Letter-join Plus 4" panose="02000505000000020003" pitchFamily="50" charset="0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400" b="1" i="0" u="sng" strike="noStrike" noProof="0" dirty="0">
                        <a:latin typeface="Letter-join Plus 4" panose="02000505000000020003" pitchFamily="50" charset="0"/>
                      </a:endParaRPr>
                    </a:p>
                    <a:p>
                      <a:pPr lvl="0">
                        <a:buNone/>
                      </a:pPr>
                      <a:endParaRPr lang="en-GB" sz="1200" b="0" i="0" u="none" strike="noStrike" noProof="0" dirty="0">
                        <a:latin typeface="Letter-join Plus 4" panose="02000505000000020003" pitchFamily="50" charset="0"/>
                      </a:endParaRPr>
                    </a:p>
                    <a:p>
                      <a:pPr lvl="0">
                        <a:buNone/>
                      </a:pPr>
                      <a:endParaRPr lang="en-GB" sz="1200" b="0" i="0" u="none" strike="noStrike" noProof="0" dirty="0">
                        <a:latin typeface="Letter-join Plus 4" panose="02000505000000020003" pitchFamily="50" charset="0"/>
                      </a:endParaRPr>
                    </a:p>
                    <a:p>
                      <a:pPr lvl="0">
                        <a:buNone/>
                      </a:pPr>
                      <a:endParaRPr lang="en-GB" sz="1200" b="0" i="0" u="none" strike="noStrike" noProof="0" dirty="0">
                        <a:latin typeface="Letter-join Plus 4" panose="02000505000000020003" pitchFamily="50" charset="0"/>
                      </a:endParaRPr>
                    </a:p>
                    <a:p>
                      <a:pPr lvl="0">
                        <a:buNone/>
                      </a:pPr>
                      <a:endParaRPr lang="en-GB" sz="1400" b="0" i="0" u="none" strike="noStrike" noProof="0" dirty="0">
                        <a:latin typeface="Letter-join Plus 4" panose="02000505000000020003" pitchFamily="50" charset="0"/>
                      </a:endParaRPr>
                    </a:p>
                    <a:p>
                      <a:pPr lvl="0">
                        <a:buNone/>
                      </a:pPr>
                      <a:endParaRPr lang="en-GB" sz="1400" b="0" i="0" u="none" strike="noStrike" noProof="0" dirty="0">
                        <a:latin typeface="Letter-join Plus 4" panose="02000505000000020003" pitchFamily="50" charset="0"/>
                      </a:endParaRPr>
                    </a:p>
                    <a:p>
                      <a:pPr lvl="0">
                        <a:buNone/>
                      </a:pPr>
                      <a:endParaRPr lang="en-GB" sz="1400" b="0" i="0" u="none" strike="noStrike" noProof="0" dirty="0">
                        <a:latin typeface="Letter-join Plus 4" panose="02000505000000020003" pitchFamily="50" charset="0"/>
                      </a:endParaRPr>
                    </a:p>
                    <a:p>
                      <a:pPr lvl="0">
                        <a:buNone/>
                      </a:pPr>
                      <a:endParaRPr lang="en-GB" sz="1400" b="0" i="0" u="none" strike="noStrike" noProof="0" dirty="0">
                        <a:latin typeface="Letter-join Plus 4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noProof="0" dirty="0">
                          <a:latin typeface="Letter-join Plus 4" panose="02000505000000020003" pitchFamily="50" charset="0"/>
                        </a:rPr>
                        <a:t>I can use 8 compass points to locate places.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noProof="0" dirty="0">
                          <a:latin typeface="Letter-join Plus 4" panose="02000505000000020003" pitchFamily="50" charset="0"/>
                        </a:rPr>
                        <a:t>I can use maps, globes and atlases to locate places.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noProof="0" dirty="0">
                          <a:latin typeface="Letter-join Plus 4" panose="02000505000000020003" pitchFamily="50" charset="0"/>
                        </a:rPr>
                        <a:t>I can use geographical vocabulary to describe and compare locations.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noProof="0" dirty="0">
                          <a:latin typeface="Letter-join Plus 4" panose="02000505000000020003" pitchFamily="50" charset="0"/>
                        </a:rPr>
                        <a:t>I can ask geographical questions.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noProof="0" dirty="0">
                          <a:latin typeface="Letter-join Plus 4" panose="02000505000000020003" pitchFamily="50" charset="0"/>
                        </a:rPr>
                        <a:t>I can use 4 figure grid references to locate places on a map.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i="0" u="none" strike="noStrike" noProof="0" dirty="0">
                          <a:latin typeface="Letter-join Plus 4" panose="02000505000000020003" pitchFamily="50" charset="0"/>
                        </a:rPr>
                        <a:t>I can describe the human and physical features in different locations.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b="0" i="0" u="none" strike="noStrike" noProof="0" dirty="0">
                        <a:latin typeface="Letter-join Plus 4" panose="02000505000000020003" pitchFamily="50" charset="0"/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b="0" i="0" u="none" strike="noStrike" noProof="0" dirty="0">
                        <a:latin typeface="Letter-join Plus 4" panose="020005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Letter-join Plus 4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D4D9FDD8-49FE-43BF-915D-B462021A08F1}"/>
              </a:ext>
            </a:extLst>
          </p:cNvPr>
          <p:cNvSpPr txBox="1"/>
          <p:nvPr/>
        </p:nvSpPr>
        <p:spPr>
          <a:xfrm>
            <a:off x="994258" y="500604"/>
            <a:ext cx="10204008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b="1" u="sng" dirty="0">
                <a:latin typeface="Letter-join Plus 4" panose="02000505000000020003" pitchFamily="50" charset="0"/>
              </a:rPr>
              <a:t>Title:  What is it like to live in Australia? Year: 4 Subject: Geography</a:t>
            </a:r>
          </a:p>
        </p:txBody>
      </p:sp>
      <p:graphicFrame>
        <p:nvGraphicFramePr>
          <p:cNvPr id="57" name="Table 56">
            <a:extLst>
              <a:ext uri="{FF2B5EF4-FFF2-40B4-BE49-F238E27FC236}">
                <a16:creationId xmlns:a16="http://schemas.microsoft.com/office/drawing/2014/main" id="{9EEC17E3-501A-49C3-B597-D2ECF2C08C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3305813"/>
              </p:ext>
            </p:extLst>
          </p:nvPr>
        </p:nvGraphicFramePr>
        <p:xfrm>
          <a:off x="8022210" y="1500434"/>
          <a:ext cx="4141509" cy="49103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3190">
                  <a:extLst>
                    <a:ext uri="{9D8B030D-6E8A-4147-A177-3AD203B41FA5}">
                      <a16:colId xmlns:a16="http://schemas.microsoft.com/office/drawing/2014/main" val="735222447"/>
                    </a:ext>
                  </a:extLst>
                </a:gridCol>
                <a:gridCol w="3278319">
                  <a:extLst>
                    <a:ext uri="{9D8B030D-6E8A-4147-A177-3AD203B41FA5}">
                      <a16:colId xmlns:a16="http://schemas.microsoft.com/office/drawing/2014/main" val="75278666"/>
                    </a:ext>
                  </a:extLst>
                </a:gridCol>
              </a:tblGrid>
              <a:tr h="349180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lang="en-US" sz="1100" i="0" dirty="0">
                          <a:latin typeface="Letter-join Plus 4" panose="02000505000000020003" pitchFamily="50" charset="0"/>
                          <a:cs typeface="Arial" panose="020B0604020202020204" pitchFamily="34" charset="0"/>
                        </a:rPr>
                        <a:t>Aboriginal</a:t>
                      </a:r>
                      <a:endParaRPr sz="1100" i="0" dirty="0">
                        <a:latin typeface="Letter-join Plus 4" panose="02000505000000020003" pitchFamily="50" charset="0"/>
                        <a:cs typeface="Arial" panose="020B0604020202020204" pitchFamily="34" charset="0"/>
                      </a:endParaRPr>
                    </a:p>
                  </a:txBody>
                  <a:tcPr marL="0" marR="0" marT="127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Letter-join Plus 4" panose="02000505000000020003" pitchFamily="50" charset="0"/>
                        </a:rPr>
                        <a:t>Native to a land</a:t>
                      </a:r>
                      <a:r>
                        <a:rPr lang="en-US" sz="1100" baseline="0" dirty="0">
                          <a:latin typeface="Letter-join Plus 4" panose="02000505000000020003" pitchFamily="50" charset="0"/>
                        </a:rPr>
                        <a:t> or area. </a:t>
                      </a:r>
                      <a:endParaRPr lang="en-GB" sz="1100" dirty="0">
                        <a:latin typeface="Letter-join Plus 4" panose="02000505000000020003" pitchFamily="50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9903608"/>
                  </a:ext>
                </a:extLst>
              </a:tr>
              <a:tr h="349180">
                <a:tc>
                  <a:txBody>
                    <a:bodyPr/>
                    <a:lstStyle/>
                    <a:p>
                      <a:pPr marR="5080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lang="en-US" sz="1100" i="0" dirty="0">
                          <a:latin typeface="Letter-join Plus 4" panose="02000505000000020003" pitchFamily="50" charset="0"/>
                          <a:cs typeface="Arial" panose="020B0604020202020204" pitchFamily="34" charset="0"/>
                        </a:rPr>
                        <a:t>arid</a:t>
                      </a:r>
                      <a:endParaRPr sz="1100" i="0" dirty="0">
                        <a:latin typeface="Letter-join Plus 4" panose="02000505000000020003" pitchFamily="50" charset="0"/>
                        <a:cs typeface="Arial" panose="020B0604020202020204" pitchFamily="34" charset="0"/>
                      </a:endParaRPr>
                    </a:p>
                  </a:txBody>
                  <a:tcPr marL="0" marR="0" marT="5715" marB="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Letter-join Plus 4" panose="02000505000000020003" pitchFamily="50" charset="0"/>
                          <a:ea typeface="+mn-ea"/>
                          <a:cs typeface="+mn-cs"/>
                        </a:rPr>
                        <a:t>An arid climate is hot and dry. </a:t>
                      </a:r>
                      <a:endParaRPr lang="en-GB" sz="1100" dirty="0">
                        <a:latin typeface="Letter-join Plus 4" panose="02000505000000020003" pitchFamily="50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8309025"/>
                  </a:ext>
                </a:extLst>
              </a:tr>
              <a:tr h="34337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i="0" dirty="0">
                          <a:latin typeface="Letter-join Plus 4" panose="02000505000000020003" pitchFamily="50" charset="0"/>
                          <a:cs typeface="Arial" panose="020B0604020202020204" pitchFamily="34" charset="0"/>
                        </a:rPr>
                        <a:t>climate</a:t>
                      </a:r>
                      <a:endParaRPr lang="en-GB" sz="1100" i="0" dirty="0">
                        <a:latin typeface="Letter-join Plus 4" panose="02000505000000020003" pitchFamily="50" charset="0"/>
                        <a:cs typeface="Arial" panose="020B0604020202020204" pitchFamily="34" charset="0"/>
                      </a:endParaRPr>
                    </a:p>
                  </a:txBody>
                  <a:tcPr marL="0" marR="0" marT="381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Letter-join Plus 4" panose="02000505000000020003" pitchFamily="50" charset="0"/>
                        </a:rPr>
                        <a:t>The usual weather conditions in a place.</a:t>
                      </a:r>
                      <a:endParaRPr lang="en-GB" sz="1100" dirty="0">
                        <a:latin typeface="Letter-join Plus 4" panose="02000505000000020003" pitchFamily="50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2555743"/>
                  </a:ext>
                </a:extLst>
              </a:tr>
              <a:tr h="44629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i="0" dirty="0">
                          <a:latin typeface="Letter-join Plus 4" panose="02000505000000020003" pitchFamily="50" charset="0"/>
                          <a:cs typeface="Arial" panose="020B0604020202020204" pitchFamily="34" charset="0"/>
                        </a:rPr>
                        <a:t>coral reef</a:t>
                      </a:r>
                      <a:endParaRPr lang="en-GB" sz="1100" i="0" dirty="0">
                        <a:latin typeface="Letter-join Plus 4" panose="02000505000000020003" pitchFamily="50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GB" sz="1100" dirty="0">
                        <a:latin typeface="Letter-join Plus 4" panose="02000505000000020003" pitchFamily="50" charset="0"/>
                      </a:endParaRPr>
                    </a:p>
                  </a:txBody>
                  <a:tcPr marL="0" marR="0" marT="3810" marB="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i="0" kern="1200" dirty="0">
                          <a:solidFill>
                            <a:schemeClr val="tx1"/>
                          </a:solidFill>
                          <a:effectLst/>
                          <a:latin typeface="Letter-join Plus 4" panose="02000505000000020003" pitchFamily="50" charset="0"/>
                          <a:ea typeface="+mn-ea"/>
                          <a:cs typeface="+mn-cs"/>
                        </a:rPr>
                        <a:t>A mound or ridge of coral that forms in warm, shallow sea waters.</a:t>
                      </a:r>
                      <a:endParaRPr lang="en-GB" sz="1100" dirty="0">
                        <a:latin typeface="Letter-join Plus 4" panose="02000505000000020003" pitchFamily="50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8341624"/>
                  </a:ext>
                </a:extLst>
              </a:tr>
              <a:tr h="446295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Letter-join Plus 4" panose="02000505000000020003" pitchFamily="50" charset="0"/>
                        </a:rPr>
                        <a:t>ecosystem</a:t>
                      </a:r>
                      <a:endParaRPr lang="en-GB" sz="1100" dirty="0">
                        <a:latin typeface="Letter-join Plus 4" panose="02000505000000020003" pitchFamily="50" charset="0"/>
                      </a:endParaRPr>
                    </a:p>
                  </a:txBody>
                  <a:tcPr marL="0" marR="0" marT="3810" marB="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i="0" kern="1200" dirty="0">
                          <a:solidFill>
                            <a:schemeClr val="tx1"/>
                          </a:solidFill>
                          <a:effectLst/>
                          <a:latin typeface="Letter-join Plus 4" panose="02000505000000020003" pitchFamily="50" charset="0"/>
                          <a:ea typeface="+mn-ea"/>
                          <a:cs typeface="+mn-cs"/>
                        </a:rPr>
                        <a:t>A community of living things, together with their environment.</a:t>
                      </a:r>
                      <a:endParaRPr lang="en-GB" sz="1100" dirty="0">
                        <a:latin typeface="Letter-join Plus 4" panose="02000505000000020003" pitchFamily="50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5696808"/>
                  </a:ext>
                </a:extLst>
              </a:tr>
              <a:tr h="446295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Letter-join Plus 4" panose="02000505000000020003" pitchFamily="50" charset="0"/>
                        </a:rPr>
                        <a:t>hemisphere </a:t>
                      </a:r>
                      <a:endParaRPr lang="en-GB" sz="1100" dirty="0">
                        <a:latin typeface="Letter-join Plus 4" panose="02000505000000020003" pitchFamily="50" charset="0"/>
                      </a:endParaRPr>
                    </a:p>
                  </a:txBody>
                  <a:tcPr marL="0" marR="0" marT="3810" marB="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i="0" kern="1200" dirty="0">
                          <a:solidFill>
                            <a:schemeClr val="tx1"/>
                          </a:solidFill>
                          <a:effectLst/>
                          <a:latin typeface="Letter-join Plus 4" panose="02000505000000020003" pitchFamily="50" charset="0"/>
                          <a:ea typeface="+mn-ea"/>
                          <a:cs typeface="+mn-cs"/>
                        </a:rPr>
                        <a:t>A hemisphere is formed by dividing the earth into the Northern and Southern Hemispheres at the equator.</a:t>
                      </a:r>
                      <a:endParaRPr lang="en-GB" sz="1100" dirty="0">
                        <a:latin typeface="Letter-join Plus 4" panose="02000505000000020003" pitchFamily="50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1986923"/>
                  </a:ext>
                </a:extLst>
              </a:tr>
              <a:tr h="342690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lang="en-US" sz="1100" i="0" dirty="0">
                          <a:latin typeface="Letter-join Plus 4" panose="02000505000000020003" pitchFamily="50" charset="0"/>
                          <a:cs typeface="Arial" panose="020B0604020202020204" pitchFamily="34" charset="0"/>
                        </a:rPr>
                        <a:t>indigenous </a:t>
                      </a:r>
                      <a:endParaRPr sz="1100" i="0" dirty="0">
                        <a:latin typeface="Letter-join Plus 4" panose="02000505000000020003" pitchFamily="50" charset="0"/>
                        <a:cs typeface="Arial" panose="020B0604020202020204" pitchFamily="34" charset="0"/>
                      </a:endParaRPr>
                    </a:p>
                  </a:txBody>
                  <a:tcPr marL="0" marR="0" marT="127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Letter-join Plus 4" panose="02000505000000020003" pitchFamily="50" charset="0"/>
                        </a:rPr>
                        <a:t>Originating</a:t>
                      </a:r>
                      <a:r>
                        <a:rPr lang="en-US" sz="1100" baseline="0" dirty="0">
                          <a:latin typeface="Letter-join Plus 4" panose="02000505000000020003" pitchFamily="50" charset="0"/>
                        </a:rPr>
                        <a:t> in a country or locality.</a:t>
                      </a:r>
                      <a:endParaRPr lang="en-GB" sz="1100" dirty="0">
                        <a:latin typeface="Letter-join Plus 4" panose="02000505000000020003" pitchFamily="50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2432813"/>
                  </a:ext>
                </a:extLst>
              </a:tr>
              <a:tr h="302844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lang="en-US" sz="1100" i="0" dirty="0">
                          <a:latin typeface="Letter-join Plus 4" panose="02000505000000020003" pitchFamily="50" charset="0"/>
                          <a:cs typeface="Arial" panose="020B0604020202020204" pitchFamily="34" charset="0"/>
                        </a:rPr>
                        <a:t>landform</a:t>
                      </a:r>
                      <a:r>
                        <a:rPr lang="en-US" sz="1100" i="0" baseline="0" dirty="0">
                          <a:latin typeface="Letter-join Plus 4" panose="02000505000000020003" pitchFamily="50" charset="0"/>
                          <a:cs typeface="Arial" panose="020B0604020202020204" pitchFamily="34" charset="0"/>
                        </a:rPr>
                        <a:t> </a:t>
                      </a:r>
                      <a:endParaRPr sz="1100" i="0" dirty="0">
                        <a:latin typeface="Letter-join Plus 4" panose="02000505000000020003" pitchFamily="50" charset="0"/>
                        <a:cs typeface="Arial" panose="020B0604020202020204" pitchFamily="34" charset="0"/>
                      </a:endParaRPr>
                    </a:p>
                  </a:txBody>
                  <a:tcPr marL="0" marR="0" marT="127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Letter-join Plus 4" panose="02000505000000020003" pitchFamily="50" charset="0"/>
                        </a:rPr>
                        <a:t>A natural feature of the Earth’s surface.</a:t>
                      </a:r>
                      <a:endParaRPr lang="en-GB" sz="1100" dirty="0">
                        <a:latin typeface="Letter-join Plus 4" panose="02000505000000020003" pitchFamily="50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5055955"/>
                  </a:ext>
                </a:extLst>
              </a:tr>
              <a:tr h="278935">
                <a:tc>
                  <a:txBody>
                    <a:bodyPr/>
                    <a:lstStyle/>
                    <a:p>
                      <a:pPr algn="ctr"/>
                      <a:r>
                        <a:rPr lang="en-US" sz="1100" i="0" dirty="0">
                          <a:latin typeface="Letter-join Plus 4" panose="02000505000000020003" pitchFamily="50" charset="0"/>
                          <a:cs typeface="Arial" panose="020B0604020202020204" pitchFamily="34" charset="0"/>
                        </a:rPr>
                        <a:t>outback</a:t>
                      </a:r>
                      <a:endParaRPr lang="en-GB" sz="2800" dirty="0"/>
                    </a:p>
                  </a:txBody>
                  <a:tcPr marL="0" marR="0" marT="5715" marB="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The isolated, rural country in Australia. </a:t>
                      </a:r>
                      <a:endParaRPr lang="en-GB" sz="11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017537"/>
                  </a:ext>
                </a:extLst>
              </a:tr>
              <a:tr h="286904">
                <a:tc>
                  <a:txBody>
                    <a:bodyPr/>
                    <a:lstStyle/>
                    <a:p>
                      <a:pPr marR="5080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lang="en-US" sz="1100" i="0" dirty="0">
                          <a:latin typeface="Letter-join Plus 4" panose="02000505000000020003" pitchFamily="50" charset="0"/>
                          <a:cs typeface="Arial" panose="020B0604020202020204" pitchFamily="34" charset="0"/>
                        </a:rPr>
                        <a:t>plateau</a:t>
                      </a:r>
                      <a:endParaRPr sz="1100" i="0" dirty="0">
                        <a:latin typeface="Letter-join Plus 4" panose="02000505000000020003" pitchFamily="50" charset="0"/>
                        <a:cs typeface="Arial" panose="020B0604020202020204" pitchFamily="34" charset="0"/>
                      </a:endParaRPr>
                    </a:p>
                  </a:txBody>
                  <a:tcPr marL="0" marR="0" marT="5715" marB="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i="0" kern="1200" dirty="0">
                          <a:solidFill>
                            <a:schemeClr val="tx1"/>
                          </a:solidFill>
                          <a:effectLst/>
                          <a:latin typeface="Letter-join Plus 4" panose="02000505000000020003" pitchFamily="50" charset="0"/>
                          <a:ea typeface="+mn-ea"/>
                          <a:cs typeface="+mn-cs"/>
                        </a:rPr>
                        <a:t>A large area of flat and level land.</a:t>
                      </a:r>
                      <a:endParaRPr lang="en-GB" sz="1100" dirty="0">
                        <a:latin typeface="Letter-join Plus 4" panose="02000505000000020003" pitchFamily="50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2473139"/>
                  </a:ext>
                </a:extLst>
              </a:tr>
              <a:tr h="35328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lang="en-US" sz="1100" i="0" dirty="0">
                          <a:latin typeface="Letter-join Plus 4" panose="02000505000000020003" pitchFamily="50" charset="0"/>
                          <a:cs typeface="Arial" panose="020B0604020202020204" pitchFamily="34" charset="0"/>
                        </a:rPr>
                        <a:t>population</a:t>
                      </a:r>
                      <a:endParaRPr sz="1100" i="0" dirty="0">
                        <a:latin typeface="Letter-join Plus 4" panose="02000505000000020003" pitchFamily="50" charset="0"/>
                        <a:cs typeface="Arial" panose="020B0604020202020204" pitchFamily="34" charset="0"/>
                      </a:endParaRPr>
                    </a:p>
                  </a:txBody>
                  <a:tcPr marL="0" marR="0" marT="254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Letter-join Plus 4" panose="02000505000000020003" pitchFamily="50" charset="0"/>
                        </a:rPr>
                        <a:t>The people who live in an area.</a:t>
                      </a:r>
                      <a:endParaRPr lang="en-GB" sz="1100" dirty="0">
                        <a:latin typeface="Letter-join Plus 4" panose="02000505000000020003" pitchFamily="50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3932576"/>
                  </a:ext>
                </a:extLst>
              </a:tr>
              <a:tr h="6136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Letter-join Plus 4" panose="02000505000000020003" pitchFamily="50" charset="0"/>
                        </a:rPr>
                        <a:t>temperate</a:t>
                      </a:r>
                      <a:endParaRPr lang="en-GB" sz="1100" dirty="0">
                        <a:latin typeface="Letter-join Plus 4" panose="02000505000000020003" pitchFamily="50" charset="0"/>
                      </a:endParaRPr>
                    </a:p>
                  </a:txBody>
                  <a:tcPr marL="0" marR="0" marT="381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Letter-join Plus 4" panose="02000505000000020003" pitchFamily="50" charset="0"/>
                          <a:ea typeface="+mn-ea"/>
                          <a:cs typeface="+mn-cs"/>
                        </a:rPr>
                        <a:t>A temperate climate is milder in temperature and rainfall and experiences all four seasons (spring, summer, autumn and winter).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9628014"/>
                  </a:ext>
                </a:extLst>
              </a:tr>
              <a:tr h="351414"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lang="en-US" sz="1100" i="0" dirty="0">
                          <a:latin typeface="Letter-join Plus 4" panose="02000505000000020003" pitchFamily="50" charset="0"/>
                          <a:cs typeface="Arial" panose="020B0604020202020204" pitchFamily="34" charset="0"/>
                        </a:rPr>
                        <a:t>tropical</a:t>
                      </a:r>
                      <a:endParaRPr sz="1100" i="0" dirty="0">
                        <a:latin typeface="Letter-join Plus 4" panose="02000505000000020003" pitchFamily="50" charset="0"/>
                        <a:cs typeface="Arial" panose="020B0604020202020204" pitchFamily="34" charset="0"/>
                      </a:endParaRPr>
                    </a:p>
                  </a:txBody>
                  <a:tcPr marL="0" marR="0" marT="11430" marB="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Letter-join Plus 4" panose="02000505000000020003" pitchFamily="50" charset="0"/>
                          <a:ea typeface="+mn-ea"/>
                          <a:cs typeface="+mn-cs"/>
                        </a:rPr>
                        <a:t>A tropical climate has two seasons: wet and dry</a:t>
                      </a:r>
                      <a:endParaRPr lang="en-GB" sz="1100" dirty="0">
                        <a:latin typeface="Letter-join Plus 4" panose="02000505000000020003" pitchFamily="50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7050992"/>
                  </a:ext>
                </a:extLst>
              </a:tr>
            </a:tbl>
          </a:graphicData>
        </a:graphic>
      </p:graphicFrame>
      <p:graphicFrame>
        <p:nvGraphicFramePr>
          <p:cNvPr id="58" name="Table 57">
            <a:extLst>
              <a:ext uri="{FF2B5EF4-FFF2-40B4-BE49-F238E27FC236}">
                <a16:creationId xmlns:a16="http://schemas.microsoft.com/office/drawing/2014/main" id="{B90CE54B-35F1-4F86-A590-42607F5EE0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194355"/>
              </p:ext>
            </p:extLst>
          </p:nvPr>
        </p:nvGraphicFramePr>
        <p:xfrm>
          <a:off x="40105" y="1493921"/>
          <a:ext cx="3667212" cy="30811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0164">
                  <a:extLst>
                    <a:ext uri="{9D8B030D-6E8A-4147-A177-3AD203B41FA5}">
                      <a16:colId xmlns:a16="http://schemas.microsoft.com/office/drawing/2014/main" val="735222447"/>
                    </a:ext>
                  </a:extLst>
                </a:gridCol>
                <a:gridCol w="1645287">
                  <a:extLst>
                    <a:ext uri="{9D8B030D-6E8A-4147-A177-3AD203B41FA5}">
                      <a16:colId xmlns:a16="http://schemas.microsoft.com/office/drawing/2014/main" val="75278666"/>
                    </a:ext>
                  </a:extLst>
                </a:gridCol>
                <a:gridCol w="1271761">
                  <a:extLst>
                    <a:ext uri="{9D8B030D-6E8A-4147-A177-3AD203B41FA5}">
                      <a16:colId xmlns:a16="http://schemas.microsoft.com/office/drawing/2014/main" val="1493199568"/>
                    </a:ext>
                  </a:extLst>
                </a:gridCol>
              </a:tblGrid>
              <a:tr h="2882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kern="1200" dirty="0">
                        <a:solidFill>
                          <a:schemeClr val="tx1"/>
                        </a:solidFill>
                        <a:effectLst/>
                        <a:latin typeface="Letterjoin-Air Plus 4" panose="02000805000000020003" pitchFamily="50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Letterjoin-Air Plus 4" panose="02000805000000020003" pitchFamily="50" charset="0"/>
                        </a:rPr>
                        <a:t> </a:t>
                      </a:r>
                      <a:r>
                        <a:rPr lang="en-GB" sz="1200" dirty="0">
                          <a:latin typeface="Letterjoin-Air Plus 4" panose="02000805000000020003" pitchFamily="50" charset="0"/>
                        </a:rPr>
                        <a:t>Comparison</a:t>
                      </a:r>
                      <a:r>
                        <a:rPr lang="en-GB" sz="1200" baseline="0" dirty="0">
                          <a:latin typeface="Letterjoin-Air Plus 4" panose="02000805000000020003" pitchFamily="50" charset="0"/>
                        </a:rPr>
                        <a:t> </a:t>
                      </a:r>
                      <a:endParaRPr lang="en-GB" sz="1200" dirty="0">
                        <a:latin typeface="Letterjoin-Air Plus 4" panose="02000805000000020003" pitchFamily="50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>
                        <a:latin typeface="Letterjoin-Air Plus 4" panose="020008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8309025"/>
                  </a:ext>
                </a:extLst>
              </a:tr>
              <a:tr h="2316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Letter-join Plus 4" panose="02000505000000020003" pitchFamily="50" charset="0"/>
                          <a:ea typeface="+mn-ea"/>
                          <a:cs typeface="+mn-cs"/>
                        </a:rPr>
                        <a:t>Country </a:t>
                      </a:r>
                      <a:endParaRPr lang="en-GB" sz="900" kern="1200" dirty="0">
                        <a:solidFill>
                          <a:schemeClr val="tx1"/>
                        </a:solidFill>
                        <a:effectLst/>
                        <a:latin typeface="Letter-join Plus 4" panose="02000505000000020003" pitchFamily="50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Letter-join Plus 4" panose="02000505000000020003" pitchFamily="50" charset="0"/>
                        </a:rPr>
                        <a:t>Australia</a:t>
                      </a:r>
                      <a:endParaRPr lang="en-GB" sz="900" dirty="0">
                        <a:latin typeface="Letter-join Plus 4" panose="02000505000000020003" pitchFamily="50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Letter-join Plus 4" panose="02000505000000020003" pitchFamily="50" charset="0"/>
                        </a:rPr>
                        <a:t>England</a:t>
                      </a:r>
                      <a:endParaRPr lang="en-GB" sz="900" dirty="0">
                        <a:latin typeface="Letter-join Plus 4" panose="02000505000000020003" pitchFamily="50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2555743"/>
                  </a:ext>
                </a:extLst>
              </a:tr>
              <a:tr h="2316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Letter-join Plus 4" panose="02000505000000020003" pitchFamily="50" charset="0"/>
                          <a:ea typeface="+mn-ea"/>
                          <a:cs typeface="+mn-cs"/>
                        </a:rPr>
                        <a:t>Continent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Letter-join Plus 4" panose="02000505000000020003" pitchFamily="50" charset="0"/>
                        </a:rPr>
                        <a:t>Australia/Australasia/Oceania</a:t>
                      </a:r>
                      <a:endParaRPr lang="en-GB" sz="900" dirty="0">
                        <a:latin typeface="Letter-join Plus 4" panose="02000505000000020003" pitchFamily="50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Letter-join Plus 4" panose="02000505000000020003" pitchFamily="50" charset="0"/>
                        </a:rPr>
                        <a:t>Europe</a:t>
                      </a:r>
                      <a:endParaRPr lang="en-GB" sz="900" dirty="0">
                        <a:latin typeface="Letter-join Plus 4" panose="02000505000000020003" pitchFamily="50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8341624"/>
                  </a:ext>
                </a:extLst>
              </a:tr>
              <a:tr h="5750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Letter-join Plus 4" panose="02000505000000020003" pitchFamily="50" charset="0"/>
                          <a:ea typeface="+mn-ea"/>
                          <a:cs typeface="+mn-cs"/>
                        </a:rPr>
                        <a:t>Flag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Letter-join Plus 4" panose="02000505000000020003" pitchFamily="50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Letter-join Plus 4" panose="02000505000000020003" pitchFamily="50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kern="1200" dirty="0">
                        <a:solidFill>
                          <a:schemeClr val="tx1"/>
                        </a:solidFill>
                        <a:effectLst/>
                        <a:latin typeface="Letter-join Plus 4" panose="02000505000000020003" pitchFamily="50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Letter-join Plus 4" panose="02000505000000020003" pitchFamily="50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Letter-join Plus 4" panose="02000505000000020003" pitchFamily="50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7962340"/>
                  </a:ext>
                </a:extLst>
              </a:tr>
              <a:tr h="3764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Letter-join Plus 4" panose="02000505000000020003" pitchFamily="50" charset="0"/>
                          <a:ea typeface="+mn-ea"/>
                          <a:cs typeface="+mn-cs"/>
                        </a:rPr>
                        <a:t>Important river </a:t>
                      </a:r>
                      <a:endParaRPr lang="en-GB" sz="900" kern="1200" dirty="0">
                        <a:solidFill>
                          <a:schemeClr val="tx1"/>
                        </a:solidFill>
                        <a:effectLst/>
                        <a:latin typeface="Letter-join Plus 4" panose="02000505000000020003" pitchFamily="50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Letter-join Plus 4" panose="02000505000000020003" pitchFamily="50" charset="0"/>
                        </a:rPr>
                        <a:t>Murray River</a:t>
                      </a:r>
                      <a:endParaRPr lang="en-GB" sz="900" dirty="0">
                        <a:latin typeface="Letter-join Plus 4" panose="02000505000000020003" pitchFamily="50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Letter-join Plus 4" panose="02000505000000020003" pitchFamily="50" charset="0"/>
                        </a:rPr>
                        <a:t>River</a:t>
                      </a:r>
                      <a:r>
                        <a:rPr lang="en-US" sz="900" baseline="0" dirty="0">
                          <a:latin typeface="Letter-join Plus 4" panose="02000505000000020003" pitchFamily="50" charset="0"/>
                        </a:rPr>
                        <a:t> Thames</a:t>
                      </a:r>
                      <a:endParaRPr lang="en-GB" sz="900" dirty="0">
                        <a:latin typeface="Letter-join Plus 4" panose="02000505000000020003" pitchFamily="50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017537"/>
                  </a:ext>
                </a:extLst>
              </a:tr>
              <a:tr h="3764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Letter-join Plus 4" panose="02000505000000020003" pitchFamily="50" charset="0"/>
                          <a:ea typeface="+mn-ea"/>
                          <a:cs typeface="+mn-cs"/>
                        </a:rPr>
                        <a:t>Mountain </a:t>
                      </a:r>
                      <a:endParaRPr lang="en-GB" sz="900" kern="1200" dirty="0">
                        <a:solidFill>
                          <a:schemeClr val="tx1"/>
                        </a:solidFill>
                        <a:effectLst/>
                        <a:latin typeface="Letter-join Plus 4" panose="02000505000000020003" pitchFamily="50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Letter-join Plus 4" panose="02000505000000020003" pitchFamily="50" charset="0"/>
                          <a:ea typeface="+mn-ea"/>
                          <a:cs typeface="+mn-cs"/>
                        </a:rPr>
                        <a:t>Mount Kosciuszko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Letter-join Plus 4" panose="02000505000000020003" pitchFamily="50" charset="0"/>
                        </a:rPr>
                        <a:t>Scafell Pike</a:t>
                      </a:r>
                      <a:endParaRPr lang="en-GB" sz="900" dirty="0">
                        <a:latin typeface="Letter-join Plus 4" panose="02000505000000020003" pitchFamily="50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2473139"/>
                  </a:ext>
                </a:extLst>
              </a:tr>
              <a:tr h="235507"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Letter-join Plus 4" panose="02000505000000020003" pitchFamily="50" charset="0"/>
                        </a:rPr>
                        <a:t>Population </a:t>
                      </a:r>
                      <a:endParaRPr lang="en-GB" sz="900" dirty="0">
                        <a:latin typeface="Letter-join Plus 4" panose="02000505000000020003" pitchFamily="50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i="0" kern="1200" dirty="0">
                          <a:solidFill>
                            <a:schemeClr val="tx1"/>
                          </a:solidFill>
                          <a:effectLst/>
                          <a:latin typeface="Letter-join Plus 4" panose="02000505000000020003" pitchFamily="50" charset="0"/>
                          <a:ea typeface="+mn-ea"/>
                          <a:cs typeface="+mn-cs"/>
                        </a:rPr>
                        <a:t>24.9 million</a:t>
                      </a:r>
                      <a:endParaRPr lang="en-GB" sz="900" dirty="0">
                        <a:latin typeface="Letter-join Plus 4" panose="02000505000000020003" pitchFamily="50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Letter-join Plus 4" panose="02000505000000020003" pitchFamily="50" charset="0"/>
                        </a:rPr>
                        <a:t>55.9 million </a:t>
                      </a:r>
                      <a:endParaRPr lang="en-GB" sz="900" dirty="0">
                        <a:latin typeface="Letter-join Plus 4" panose="02000505000000020003" pitchFamily="50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3932576"/>
                  </a:ext>
                </a:extLst>
              </a:tr>
              <a:tr h="6865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Letter-join Plus 4" panose="02000505000000020003" pitchFamily="50" charset="0"/>
                          <a:ea typeface="+mn-ea"/>
                          <a:cs typeface="+mn-cs"/>
                        </a:rPr>
                        <a:t>Climate </a:t>
                      </a:r>
                      <a:endParaRPr lang="en-GB" sz="900" kern="1200" dirty="0">
                        <a:solidFill>
                          <a:schemeClr val="tx1"/>
                        </a:solidFill>
                        <a:effectLst/>
                        <a:latin typeface="Letter-join Plus 4" panose="02000505000000020003" pitchFamily="50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Letter-join Plus 4" panose="02000505000000020003" pitchFamily="50" charset="0"/>
                        </a:rPr>
                        <a:t>Different climate in</a:t>
                      </a:r>
                      <a:r>
                        <a:rPr lang="en-US" sz="800" baseline="0" dirty="0">
                          <a:latin typeface="Letter-join Plus 4" panose="02000505000000020003" pitchFamily="50" charset="0"/>
                        </a:rPr>
                        <a:t> the North to the South of Australia</a:t>
                      </a:r>
                    </a:p>
                    <a:p>
                      <a:r>
                        <a:rPr lang="en-US" sz="800" dirty="0">
                          <a:latin typeface="Letter-join Plus 4" panose="02000505000000020003" pitchFamily="50" charset="0"/>
                        </a:rPr>
                        <a:t>High temperatures</a:t>
                      </a:r>
                      <a:r>
                        <a:rPr lang="en-US" sz="800" baseline="0" dirty="0">
                          <a:latin typeface="Letter-join Plus 4" panose="02000505000000020003" pitchFamily="50" charset="0"/>
                        </a:rPr>
                        <a:t> all year round.</a:t>
                      </a:r>
                    </a:p>
                    <a:p>
                      <a:r>
                        <a:rPr lang="en-US" sz="800" baseline="0" dirty="0">
                          <a:latin typeface="Letter-join Plus 4" panose="02000505000000020003" pitchFamily="50" charset="0"/>
                        </a:rPr>
                        <a:t>Hot and dry, little rain</a:t>
                      </a:r>
                    </a:p>
                    <a:p>
                      <a:r>
                        <a:rPr lang="en-US" sz="800" baseline="0" dirty="0">
                          <a:latin typeface="Letter-join Plus 4" panose="02000505000000020003" pitchFamily="50" charset="0"/>
                        </a:rPr>
                        <a:t>Seasons are opposite to the UK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Letter-join Plus 4" panose="02000505000000020003" pitchFamily="50" charset="0"/>
                        </a:rPr>
                        <a:t>Summer: warm, sunny</a:t>
                      </a:r>
                    </a:p>
                    <a:p>
                      <a:endParaRPr lang="en-US" sz="800" baseline="0" dirty="0">
                        <a:latin typeface="Letter-join Plus 4" panose="02000505000000020003" pitchFamily="50" charset="0"/>
                      </a:endParaRPr>
                    </a:p>
                    <a:p>
                      <a:r>
                        <a:rPr lang="en-US" sz="800" baseline="0" dirty="0">
                          <a:latin typeface="Letter-join Plus 4" panose="02000505000000020003" pitchFamily="50" charset="0"/>
                        </a:rPr>
                        <a:t>Winter: cold, wet. Sometimes snows</a:t>
                      </a:r>
                      <a:endParaRPr lang="en-GB" sz="800" dirty="0">
                        <a:latin typeface="Letter-join Plus 4" panose="02000505000000020003" pitchFamily="50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7050992"/>
                  </a:ext>
                </a:extLst>
              </a:tr>
            </a:tbl>
          </a:graphicData>
        </a:graphic>
      </p:graphicFrame>
      <p:pic>
        <p:nvPicPr>
          <p:cNvPr id="59" name="Picture 58">
            <a:extLst>
              <a:ext uri="{FF2B5EF4-FFF2-40B4-BE49-F238E27FC236}">
                <a16:creationId xmlns:a16="http://schemas.microsoft.com/office/drawing/2014/main" id="{68F86D0E-716A-43B4-8594-E02EA48EDB6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00701" y="2306241"/>
            <a:ext cx="836251" cy="499254"/>
          </a:xfrm>
          <a:prstGeom prst="rect">
            <a:avLst/>
          </a:prstGeom>
        </p:spPr>
      </p:pic>
      <p:pic>
        <p:nvPicPr>
          <p:cNvPr id="60" name="Picture 4" descr="Flag of Australia - Wikipedia">
            <a:extLst>
              <a:ext uri="{FF2B5EF4-FFF2-40B4-BE49-F238E27FC236}">
                <a16:creationId xmlns:a16="http://schemas.microsoft.com/office/drawing/2014/main" id="{53BBFFEF-9807-4A44-BA71-49E6B45D65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673" y="2357081"/>
            <a:ext cx="945349" cy="47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TextBox 60">
            <a:extLst>
              <a:ext uri="{FF2B5EF4-FFF2-40B4-BE49-F238E27FC236}">
                <a16:creationId xmlns:a16="http://schemas.microsoft.com/office/drawing/2014/main" id="{0249F7B0-C14F-4479-8BDE-DB58A42C1D64}"/>
              </a:ext>
            </a:extLst>
          </p:cNvPr>
          <p:cNvSpPr txBox="1"/>
          <p:nvPr/>
        </p:nvSpPr>
        <p:spPr>
          <a:xfrm>
            <a:off x="36665" y="5486569"/>
            <a:ext cx="1199008" cy="253916"/>
          </a:xfrm>
          <a:prstGeom prst="rect">
            <a:avLst/>
          </a:prstGeom>
          <a:solidFill>
            <a:schemeClr val="bg1"/>
          </a:solidFill>
          <a:ln>
            <a:solidFill>
              <a:srgbClr val="4472C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latin typeface="Letter-join Plus 4" panose="02000505000000020003" pitchFamily="50" charset="0"/>
              </a:rPr>
              <a:t>human geography</a:t>
            </a:r>
            <a:endParaRPr lang="en-GB" sz="1200" dirty="0">
              <a:latin typeface="Letter-join Plus 4" panose="02000505000000020003" pitchFamily="50" charset="0"/>
            </a:endParaRPr>
          </a:p>
        </p:txBody>
      </p:sp>
      <p:pic>
        <p:nvPicPr>
          <p:cNvPr id="62" name="Picture 10" descr="Ayers Rock or Uluru? | Uluru-Kata Tjuta National Park">
            <a:extLst>
              <a:ext uri="{FF2B5EF4-FFF2-40B4-BE49-F238E27FC236}">
                <a16:creationId xmlns:a16="http://schemas.microsoft.com/office/drawing/2014/main" id="{FF116891-6902-495C-A701-3EFFDEFE275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855"/>
          <a:stretch/>
        </p:blipFill>
        <p:spPr bwMode="auto">
          <a:xfrm>
            <a:off x="1373024" y="5783882"/>
            <a:ext cx="823991" cy="57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12" descr="Great Barrier Reef | Geography, Ecology, Threats, &amp; Facts | Britannica">
            <a:extLst>
              <a:ext uri="{FF2B5EF4-FFF2-40B4-BE49-F238E27FC236}">
                <a16:creationId xmlns:a16="http://schemas.microsoft.com/office/drawing/2014/main" id="{A2FEF474-2769-43A8-988B-7B273566FE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4582" y="5861652"/>
            <a:ext cx="780831" cy="500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16" descr="Sydney Opera House - 2020 All You Need to Know Before You Go (with ...">
            <a:extLst>
              <a:ext uri="{FF2B5EF4-FFF2-40B4-BE49-F238E27FC236}">
                <a16:creationId xmlns:a16="http://schemas.microsoft.com/office/drawing/2014/main" id="{07256B74-BE48-443C-A1FA-30690881A4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58" y="4625975"/>
            <a:ext cx="1003771" cy="773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18" descr="Sydney Harbour Bridge - Wikipedia">
            <a:extLst>
              <a:ext uri="{FF2B5EF4-FFF2-40B4-BE49-F238E27FC236}">
                <a16:creationId xmlns:a16="http://schemas.microsoft.com/office/drawing/2014/main" id="{CDA9021F-AE88-429F-870D-66CF6B4FF7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13" y="5761531"/>
            <a:ext cx="1224736" cy="704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22" descr="Trekking the historic Australian river that's rich with scenic rewards">
            <a:extLst>
              <a:ext uri="{FF2B5EF4-FFF2-40B4-BE49-F238E27FC236}">
                <a16:creationId xmlns:a16="http://schemas.microsoft.com/office/drawing/2014/main" id="{B1AB9A95-AA01-4AFD-8A67-7DDEEBA12B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7989" y="5783882"/>
            <a:ext cx="791602" cy="602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24" descr="Peak relaxation, adventure at Australia's highest point: Mount ...">
            <a:extLst>
              <a:ext uri="{FF2B5EF4-FFF2-40B4-BE49-F238E27FC236}">
                <a16:creationId xmlns:a16="http://schemas.microsoft.com/office/drawing/2014/main" id="{C416B72D-906F-4421-9B03-C5EF84746F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0379" y="4586587"/>
            <a:ext cx="1219421" cy="812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" name="TextBox 67">
            <a:extLst>
              <a:ext uri="{FF2B5EF4-FFF2-40B4-BE49-F238E27FC236}">
                <a16:creationId xmlns:a16="http://schemas.microsoft.com/office/drawing/2014/main" id="{8A3188FC-4322-4C28-9B38-C709F4F461E3}"/>
              </a:ext>
            </a:extLst>
          </p:cNvPr>
          <p:cNvSpPr txBox="1"/>
          <p:nvPr/>
        </p:nvSpPr>
        <p:spPr>
          <a:xfrm>
            <a:off x="1527161" y="5429550"/>
            <a:ext cx="1567383" cy="2794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Letter-join Plus 4" panose="02000505000000020003" pitchFamily="50" charset="0"/>
              </a:rPr>
              <a:t>physical geography</a:t>
            </a:r>
            <a:endParaRPr lang="en-GB" sz="1600" dirty="0">
              <a:latin typeface="Letter-join Plus 4" panose="02000505000000020003" pitchFamily="50" charset="0"/>
            </a:endParaRPr>
          </a:p>
        </p:txBody>
      </p:sp>
      <p:pic>
        <p:nvPicPr>
          <p:cNvPr id="69" name="Picture 26" descr="10 children allegedly started recent Queensland bushfires, police ...">
            <a:extLst>
              <a:ext uri="{FF2B5EF4-FFF2-40B4-BE49-F238E27FC236}">
                <a16:creationId xmlns:a16="http://schemas.microsoft.com/office/drawing/2014/main" id="{8641C579-14DC-4C71-8A38-8786A38425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086" y="4610574"/>
            <a:ext cx="1175801" cy="784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" name="TextBox 69">
            <a:extLst>
              <a:ext uri="{FF2B5EF4-FFF2-40B4-BE49-F238E27FC236}">
                <a16:creationId xmlns:a16="http://schemas.microsoft.com/office/drawing/2014/main" id="{9B73C174-1EDD-41AD-A39F-739A1544DBCE}"/>
              </a:ext>
            </a:extLst>
          </p:cNvPr>
          <p:cNvSpPr txBox="1"/>
          <p:nvPr/>
        </p:nvSpPr>
        <p:spPr>
          <a:xfrm>
            <a:off x="4246039" y="4307091"/>
            <a:ext cx="3062537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Letter-join Plus 4" panose="02000505000000020003" pitchFamily="50" charset="0"/>
              </a:rPr>
              <a:t>Map of Australia and UK</a:t>
            </a:r>
            <a:endParaRPr lang="en-GB" dirty="0">
              <a:latin typeface="Letter-join Plus 4" panose="02000505000000020003" pitchFamily="50" charset="0"/>
            </a:endParaRP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AA6F2581-C80C-44DB-A1D3-780A7ACFF8BE}"/>
              </a:ext>
            </a:extLst>
          </p:cNvPr>
          <p:cNvGrpSpPr/>
          <p:nvPr/>
        </p:nvGrpSpPr>
        <p:grpSpPr>
          <a:xfrm>
            <a:off x="5662196" y="4995200"/>
            <a:ext cx="1948310" cy="1077677"/>
            <a:chOff x="2570985" y="-52816"/>
            <a:chExt cx="8016652" cy="4093655"/>
          </a:xfrm>
        </p:grpSpPr>
        <p:pic>
          <p:nvPicPr>
            <p:cNvPr id="72" name="Picture 8" descr="Countries I've Visited: Australia, Canada, France, Greenland ...">
              <a:extLst>
                <a:ext uri="{FF2B5EF4-FFF2-40B4-BE49-F238E27FC236}">
                  <a16:creationId xmlns:a16="http://schemas.microsoft.com/office/drawing/2014/main" id="{38C97534-BE4C-4713-AD2C-2859FD95912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02"/>
            <a:stretch/>
          </p:blipFill>
          <p:spPr bwMode="auto">
            <a:xfrm>
              <a:off x="2613438" y="-52816"/>
              <a:ext cx="7974199" cy="40936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3" name="Picture 6" descr="File:Ireland New Zealand Locator.png - Wikimedia Commons">
              <a:extLst>
                <a:ext uri="{FF2B5EF4-FFF2-40B4-BE49-F238E27FC236}">
                  <a16:creationId xmlns:a16="http://schemas.microsoft.com/office/drawing/2014/main" id="{2AC0A5D6-CCA0-44FB-8DD5-E6888FFA347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7727"/>
            <a:stretch/>
          </p:blipFill>
          <p:spPr bwMode="auto">
            <a:xfrm>
              <a:off x="2570985" y="74935"/>
              <a:ext cx="3497753" cy="34088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74" name="Picture 2" descr="http://theaew.weebly.com/uploads/1/2/1/1/12116484/182501_orig.png">
            <a:extLst>
              <a:ext uri="{FF2B5EF4-FFF2-40B4-BE49-F238E27FC236}">
                <a16:creationId xmlns:a16="http://schemas.microsoft.com/office/drawing/2014/main" id="{11231917-4331-4265-B166-5E406C3F8F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3383" y="4956948"/>
            <a:ext cx="1349250" cy="1115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A logo with a cross and handshake&#10;&#10;Description automatically generated">
            <a:extLst>
              <a:ext uri="{FF2B5EF4-FFF2-40B4-BE49-F238E27FC236}">
                <a16:creationId xmlns:a16="http://schemas.microsoft.com/office/drawing/2014/main" id="{3CAA1BE1-908F-0E39-2E10-B80120E7B72C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2" y="-6020"/>
            <a:ext cx="934892" cy="934892"/>
          </a:xfrm>
          <a:prstGeom prst="rect">
            <a:avLst/>
          </a:prstGeom>
        </p:spPr>
      </p:pic>
      <p:pic>
        <p:nvPicPr>
          <p:cNvPr id="4" name="Picture 3" descr="A logo with a cross and handshake&#10;&#10;Description automatically generated">
            <a:extLst>
              <a:ext uri="{FF2B5EF4-FFF2-40B4-BE49-F238E27FC236}">
                <a16:creationId xmlns:a16="http://schemas.microsoft.com/office/drawing/2014/main" id="{58A47D14-78B9-05F1-461C-E67B730D51D3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2360" y="33158"/>
            <a:ext cx="934892" cy="934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660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solidFill>
          <a:srgbClr val="00B050"/>
        </a:solidFill>
      </a:spPr>
      <a:bodyPr wrap="square" rtlCol="0">
        <a:spAutoFit/>
      </a:bodyPr>
      <a:lstStyle>
        <a:defPPr algn="ctr">
          <a:defRPr sz="800" dirty="0">
            <a:latin typeface="Letterjoin-Air Plus 4" panose="02000805000000020003" pitchFamily="50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5BBD72DD3B4C4CA1A9E25AE7F90125" ma:contentTypeVersion="16" ma:contentTypeDescription="Create a new document." ma:contentTypeScope="" ma:versionID="ec6bec661016d013c07c6dd1be9cd1af">
  <xsd:schema xmlns:xsd="http://www.w3.org/2001/XMLSchema" xmlns:xs="http://www.w3.org/2001/XMLSchema" xmlns:p="http://schemas.microsoft.com/office/2006/metadata/properties" xmlns:ns2="35d5a349-2557-4f3b-a369-55748c09dab4" xmlns:ns3="1fdec100-cb7e-42ca-8f3f-e6f6262ed542" targetNamespace="http://schemas.microsoft.com/office/2006/metadata/properties" ma:root="true" ma:fieldsID="9ce33b7341405a80d4e46772e6bc5dd0" ns2:_="" ns3:_="">
    <xsd:import namespace="35d5a349-2557-4f3b-a369-55748c09dab4"/>
    <xsd:import namespace="1fdec100-cb7e-42ca-8f3f-e6f6262ed54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d5a349-2557-4f3b-a369-55748c09da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66d6860-d01e-4c43-9962-b51fa0336c7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dec100-cb7e-42ca-8f3f-e6f6262ed54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61e57a9-8b7e-474d-9ecf-70706f1df5a3}" ma:internalName="TaxCatchAll" ma:showField="CatchAllData" ma:web="1fdec100-cb7e-42ca-8f3f-e6f6262ed54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fdec100-cb7e-42ca-8f3f-e6f6262ed542">
      <UserInfo>
        <DisplayName>HSTM - Teaching Staff</DisplayName>
        <AccountId>316</AccountId>
        <AccountType/>
      </UserInfo>
    </SharedWithUsers>
    <TaxCatchAll xmlns="1fdec100-cb7e-42ca-8f3f-e6f6262ed542" xsi:nil="true"/>
    <lcf76f155ced4ddcb4097134ff3c332f xmlns="35d5a349-2557-4f3b-a369-55748c09dab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1045F07-CB2D-4F82-A2F0-C1C36425C9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CC1F3A5-EFDE-4F41-B7E3-EB88454F87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5d5a349-2557-4f3b-a369-55748c09dab4"/>
    <ds:schemaRef ds:uri="1fdec100-cb7e-42ca-8f3f-e6f6262ed54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DD83908-9E59-4937-9044-FB0EE1EE0FB9}">
  <ds:schemaRefs>
    <ds:schemaRef ds:uri="http://schemas.microsoft.com/office/2006/metadata/properties"/>
    <ds:schemaRef ds:uri="http://schemas.microsoft.com/office/infopath/2007/PartnerControls"/>
    <ds:schemaRef ds:uri="5701e18d-1a9d-4e7d-8f56-8f219eae47fc"/>
    <ds:schemaRef ds:uri="f946e79a-ebb3-4168-b41a-534bec32ecb2"/>
    <ds:schemaRef ds:uri="1fdec100-cb7e-42ca-8f3f-e6f6262ed542"/>
    <ds:schemaRef ds:uri="35d5a349-2557-4f3b-a369-55748c09dab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327</Words>
  <Application>Microsoft Office PowerPoint</Application>
  <PresentationFormat>Widescreen</PresentationFormat>
  <Paragraphs>74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Letter-join Plus 4</vt:lpstr>
      <vt:lpstr>Letterjoin-Air Plus 4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 Lovgreen</dc:creator>
  <cp:lastModifiedBy>Rebecca Lowe</cp:lastModifiedBy>
  <cp:revision>125</cp:revision>
  <dcterms:created xsi:type="dcterms:W3CDTF">2019-06-24T09:29:42Z</dcterms:created>
  <dcterms:modified xsi:type="dcterms:W3CDTF">2024-05-23T08:38:58Z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0x010100B05BBD72DD3B4C4CA1A9E25AE7F90125</vt:lpwstr>
  </property>
  <property fmtid="{D5CDD505-2E9C-101B-9397-08002B2CF9AE}" pid="3" name="Order">
    <vt:r8>215400</vt:r8>
  </property>
</Properties>
</file>