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896F2D-44CE-402E-AE08-1BBD7BBA9E0B}" v="25" dt="2024-03-20T16:30:54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2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0933"/>
              </p:ext>
            </p:extLst>
          </p:nvPr>
        </p:nvGraphicFramePr>
        <p:xfrm>
          <a:off x="18704" y="907542"/>
          <a:ext cx="12154368" cy="5580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3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9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187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No-Lead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>
                          <a:latin typeface="Letter-join No-Lead 4" panose="02000505000000020003" pitchFamily="50" charset="0"/>
                        </a:rPr>
                        <a:t>Key Skills</a:t>
                      </a:r>
                      <a:endParaRPr lang="en-US" b="1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>
                          <a:latin typeface="Letter-join No-Lead 4" panose="02000505000000020003" pitchFamily="50" charset="0"/>
                        </a:rPr>
                        <a:t>Key Vocabulary</a:t>
                      </a:r>
                      <a:endParaRPr lang="en-US" b="1">
                        <a:latin typeface="Letter-join No-Lead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42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place periods of history on a timeline showing periods of history.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evaluate evidence and choose most reliable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forms.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make links and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comparisons between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features of past societies. (e.g. religion, houses, technology)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• I can use reliable </a:t>
                      </a:r>
                      <a:r>
                        <a:rPr lang="en-GB" sz="1200" b="0" i="0" u="none" strike="noStrike" noProof="0">
                          <a:latin typeface="+mn-lt"/>
                        </a:rPr>
                        <a:t>sources of information </a:t>
                      </a:r>
                      <a:r>
                        <a:rPr lang="en-GB" sz="1200" b="0" i="0" u="none" strike="noStrike" noProof="0" dirty="0">
                          <a:latin typeface="+mn-lt"/>
                        </a:rPr>
                        <a:t>to answer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questions- realising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there is often not a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+mn-lt"/>
                        </a:rPr>
                        <a:t>single answer</a:t>
                      </a:r>
                      <a:endParaRPr lang="en-US" sz="14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No-Lead 4" panose="02000505000000020003" pitchFamily="50" charset="0"/>
              </a:rPr>
              <a:t>Title: What did early Islamic civilisation leave behind?		Year: 5		 Subject:	 History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BA27C0A-A175-449E-967E-409ABEF0C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02170"/>
              </p:ext>
            </p:extLst>
          </p:nvPr>
        </p:nvGraphicFramePr>
        <p:xfrm>
          <a:off x="41763" y="1323862"/>
          <a:ext cx="4684982" cy="2866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4982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</a:tblGrid>
              <a:tr h="290945">
                <a:tc>
                  <a:txBody>
                    <a:bodyPr/>
                    <a:lstStyle/>
                    <a:p>
                      <a:pPr marL="52069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Comic Sans MS"/>
                        </a:rPr>
                        <a:t>The Islamic Empire flourished with trade, invention and innovation.</a:t>
                      </a:r>
                    </a:p>
                  </a:txBody>
                  <a:tcPr marL="0" marR="0" marT="1333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458817">
                <a:tc>
                  <a:txBody>
                    <a:bodyPr/>
                    <a:lstStyle/>
                    <a:p>
                      <a:pPr marL="52069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Comic Sans MS"/>
                        </a:rPr>
                        <a:t>Baghdad was a round city. It was built like this so that everywhere was the same distance from the Caliph at the centre. This was also where all the important</a:t>
                      </a:r>
                    </a:p>
                    <a:p>
                      <a:pPr marL="52069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Letter-join Plus 4" panose="02000505000000020003" pitchFamily="50" charset="0"/>
                          <a:cs typeface="Comic Sans MS"/>
                        </a:rPr>
                        <a:t>buildings were.</a:t>
                      </a:r>
                      <a:endParaRPr lang="en-US" sz="1100" dirty="0">
                        <a:latin typeface="Letter-join Plus 4" panose="02000505000000020003" pitchFamily="50" charset="0"/>
                        <a:cs typeface="Comic Sans MS"/>
                      </a:endParaRPr>
                    </a:p>
                  </a:txBody>
                  <a:tcPr marL="0" marR="0" marT="508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512618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GB" sz="1100" i="0" dirty="0">
                          <a:latin typeface="Letter-join Plus 4" panose="02000505000000020003" pitchFamily="50" charset="0"/>
                          <a:cs typeface="Arial"/>
                        </a:rPr>
                        <a:t>Caliph was extremely wealthy. The rich had access to many of the luxuries we do today: libraries, schools, a wide variety of international food and well-lit streets due to links with other countries.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1397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512618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GB" sz="1100" i="0" dirty="0">
                          <a:latin typeface="Letter-join Plus 4" panose="02000505000000020003" pitchFamily="50" charset="0"/>
                          <a:cs typeface="Arial"/>
                        </a:rPr>
                        <a:t>Baghdad was the largest city in the world, with a population of 1 million. It was the centre of culture and learning, one reason why it was named The Golden Age of Islam.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1397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504867"/>
                  </a:ext>
                </a:extLst>
              </a:tr>
              <a:tr h="512618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GB" sz="1100" i="0" dirty="0">
                          <a:latin typeface="Letter-join Plus 4" panose="02000505000000020003" pitchFamily="50" charset="0"/>
                          <a:cs typeface="Arial"/>
                        </a:rPr>
                        <a:t>The House of Wisdom was found in Baghdad, a place where classical works were translated into Arabic. It was at the forefront of medicinal, mathematical and scientific advancements of the age.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1397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113335"/>
                  </a:ext>
                </a:extLst>
              </a:tr>
              <a:tr h="512618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GB" sz="1100" i="0" dirty="0">
                          <a:latin typeface="Letter-join Plus 4" panose="02000505000000020003" pitchFamily="50" charset="0"/>
                          <a:cs typeface="Arial"/>
                        </a:rPr>
                        <a:t>From an Islamic perspective health is viewed as one of the greatest blessings that God has bestowed on mankind; improving medicine and pursuing cures for ailments was seen as a duty of faith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1397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196172"/>
                  </a:ext>
                </a:extLst>
              </a:tr>
            </a:tbl>
          </a:graphicData>
        </a:graphic>
      </p:graphicFrame>
      <p:pic>
        <p:nvPicPr>
          <p:cNvPr id="6" name="Picture 5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5F273F7A-C488-B383-9C65-7F1A6A350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4" y="102680"/>
            <a:ext cx="804862" cy="804862"/>
          </a:xfrm>
          <a:prstGeom prst="rect">
            <a:avLst/>
          </a:prstGeom>
        </p:spPr>
      </p:pic>
      <p:pic>
        <p:nvPicPr>
          <p:cNvPr id="10" name="Picture 9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237B36E0-FAC5-652E-0D15-9F08400D4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337" y="102680"/>
            <a:ext cx="804862" cy="80486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198064-8CA1-42E5-FFB1-9B0B2AD6A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79275"/>
              </p:ext>
            </p:extLst>
          </p:nvPr>
        </p:nvGraphicFramePr>
        <p:xfrm>
          <a:off x="6611814" y="1308954"/>
          <a:ext cx="5522384" cy="369357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85243">
                  <a:extLst>
                    <a:ext uri="{9D8B030D-6E8A-4147-A177-3AD203B41FA5}">
                      <a16:colId xmlns:a16="http://schemas.microsoft.com/office/drawing/2014/main" val="4056260501"/>
                    </a:ext>
                  </a:extLst>
                </a:gridCol>
                <a:gridCol w="4437141">
                  <a:extLst>
                    <a:ext uri="{9D8B030D-6E8A-4147-A177-3AD203B41FA5}">
                      <a16:colId xmlns:a16="http://schemas.microsoft.com/office/drawing/2014/main" val="4047210633"/>
                    </a:ext>
                  </a:extLst>
                </a:gridCol>
              </a:tblGrid>
              <a:tr h="322898"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AD is used to show dates after the birth of Jesus.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0581"/>
                  </a:ext>
                </a:extLst>
              </a:tr>
              <a:tr h="509158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caliph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Spiritual leader of Islam, former Muslim rulers of Baghdad.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555857"/>
                  </a:ext>
                </a:extLst>
              </a:tr>
              <a:tr h="507112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caliphate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land ruled by a Caliph.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770725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conquer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to get/gain by force; to win by fighting.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02148"/>
                  </a:ext>
                </a:extLst>
              </a:tr>
              <a:tr h="509158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empire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 large area made up of different societies all ruled by one leader.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542527"/>
                  </a:ext>
                </a:extLst>
              </a:tr>
              <a:tr h="657662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mosque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 place of worship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37060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Silk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a network of historical trade routes that connected China and the Far East with countries in Europe and the Middle East.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78945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trade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/>
                        <a:t>the action of buying and selling goods or services.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87863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F1602AEC-6775-32C6-E7F0-3EF32F061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8086" y="4067652"/>
            <a:ext cx="2100425" cy="11407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C983446-BBA3-5206-2146-98DEA57C1C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6745" y="4377430"/>
            <a:ext cx="1570515" cy="7427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F6C6BC-0937-22C6-5072-80E08CCEA4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161430"/>
            <a:ext cx="12166614" cy="172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  <UserInfo>
        <DisplayName>Gillian Higgins</DisplayName>
        <AccountId>298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3E3178-0EAF-4DF9-AED7-45E6B0F3E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1fdec100-cb7e-42ca-8f3f-e6f6262ed542"/>
    <ds:schemaRef ds:uri="35d5a349-2557-4f3b-a369-55748c09da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394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No-Lead 4</vt:lpstr>
      <vt:lpstr>Letter-join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5</cp:revision>
  <cp:lastPrinted>2023-02-17T12:20:22Z</cp:lastPrinted>
  <dcterms:created xsi:type="dcterms:W3CDTF">2019-06-24T09:29:42Z</dcterms:created>
  <dcterms:modified xsi:type="dcterms:W3CDTF">2024-05-23T13:16:48Z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206200</vt:r8>
  </property>
  <property fmtid="{D5CDD505-2E9C-101B-9397-08002B2CF9AE}" pid="4" name="MediaServiceImageTags">
    <vt:lpwstr/>
  </property>
</Properties>
</file>