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1C3C0D-62B6-402D-B5DF-397E13CABFE2}" v="30" dt="2024-03-06T15:01:24.3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102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457992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383194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142877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3280640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297271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322400-B213-4500-A930-C030C150D773}"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351681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322400-B213-4500-A930-C030C150D773}" type="datetimeFigureOut">
              <a:rPr lang="en-US" smtClean="0"/>
              <a:t>5/23/2024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421880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322400-B213-4500-A930-C030C150D773}" type="datetimeFigureOut">
              <a:rPr lang="en-US" smtClean="0"/>
              <a:t>5/23/2024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142749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22400-B213-4500-A930-C030C150D773}" type="datetimeFigureOut">
              <a:rPr lang="en-US" smtClean="0"/>
              <a:t>5/23/2024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2150758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322400-B213-4500-A930-C030C150D773}"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187868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322400-B213-4500-A930-C030C150D773}"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2611139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22400-B213-4500-A930-C030C150D773}" type="datetimeFigureOut">
              <a:rPr lang="en-US" smtClean="0"/>
              <a:t>5/23/2024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5F1E9-AFFD-4A23-8363-588A6595FF50}" type="slidenum">
              <a:rPr lang="en-US" smtClean="0"/>
              <a:t>‹#›</a:t>
            </a:fld>
            <a:endParaRPr lang="en-US"/>
          </a:p>
        </p:txBody>
      </p:sp>
    </p:spTree>
    <p:extLst>
      <p:ext uri="{BB962C8B-B14F-4D97-AF65-F5344CB8AC3E}">
        <p14:creationId xmlns:p14="http://schemas.microsoft.com/office/powerpoint/2010/main" val="1150691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21000">
              <a:schemeClr val="accent1">
                <a:lumMod val="5000"/>
                <a:lumOff val="95000"/>
              </a:schemeClr>
            </a:gs>
            <a:gs pos="4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8448638" y="1692073"/>
            <a:ext cx="3420152" cy="4718713"/>
          </a:xfrm>
          <a:prstGeom prst="rect">
            <a:avLst/>
          </a:prstGeom>
        </p:spPr>
      </p:pic>
      <p:pic>
        <p:nvPicPr>
          <p:cNvPr id="1026" name="Picture 2" descr="Key Wisdom Room London - Transparent Background Key Png Clipart (564x612), Png 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9831" y="1669782"/>
            <a:ext cx="3392042" cy="4687614"/>
          </a:xfrm>
          <a:prstGeom prst="rect">
            <a:avLst/>
          </a:prstGeom>
          <a:noFill/>
          <a:ln>
            <a:noFill/>
          </a:ln>
          <a:effectLst/>
          <a:scene3d>
            <a:camera prst="orthographicFront">
              <a:rot lat="0" lon="0" rev="0"/>
            </a:camera>
            <a:lightRig rig="chilly" dir="t">
              <a:rot lat="0" lon="0" rev="18480000"/>
            </a:lightRig>
          </a:scene3d>
          <a:sp3d prstMaterial="clear">
            <a:bevelT h="63500"/>
          </a:sp3d>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2"/>
          <a:stretch>
            <a:fillRect/>
          </a:stretch>
        </p:blipFill>
        <p:spPr>
          <a:xfrm>
            <a:off x="331593" y="1692074"/>
            <a:ext cx="3420153" cy="4718714"/>
          </a:xfrm>
          <a:prstGeom prst="rect">
            <a:avLst/>
          </a:prstGeom>
        </p:spPr>
      </p:pic>
      <p:sp>
        <p:nvSpPr>
          <p:cNvPr id="5" name="Rectangle 4"/>
          <p:cNvSpPr/>
          <p:nvPr/>
        </p:nvSpPr>
        <p:spPr>
          <a:xfrm>
            <a:off x="-196770" y="-172260"/>
            <a:ext cx="12388770" cy="769441"/>
          </a:xfrm>
          <a:prstGeom prst="rect">
            <a:avLst/>
          </a:prstGeom>
          <a:noFill/>
        </p:spPr>
        <p:txBody>
          <a:bodyPr wrap="square" lIns="91440" tIns="45720" rIns="91440" bIns="45720">
            <a:spAutoFit/>
          </a:bodyPr>
          <a:lstStyle/>
          <a:p>
            <a:pPr algn="ctr"/>
            <a:r>
              <a:rPr lang="en-US" sz="4400" b="1" cap="none" spc="0">
                <a:ln w="13462">
                  <a:solidFill>
                    <a:schemeClr val="bg1"/>
                  </a:solidFill>
                  <a:prstDash val="solid"/>
                </a:ln>
                <a:solidFill>
                  <a:schemeClr val="tx1">
                    <a:lumMod val="85000"/>
                    <a:lumOff val="15000"/>
                  </a:schemeClr>
                </a:solidFill>
                <a:effectLst>
                  <a:outerShdw dist="38100" dir="2700000" algn="bl" rotWithShape="0">
                    <a:schemeClr val="accent5"/>
                  </a:outerShdw>
                </a:effectLst>
              </a:rPr>
              <a:t>The </a:t>
            </a:r>
            <a:r>
              <a:rPr lang="en-US" sz="4400" b="1" cap="none" spc="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Letterjoin"/>
              </a:rPr>
              <a:t>ASPIRE</a:t>
            </a:r>
            <a:r>
              <a:rPr lang="en-US" sz="4400" b="1" cap="none" spc="0">
                <a:ln w="13462">
                  <a:solidFill>
                    <a:schemeClr val="bg1"/>
                  </a:solidFill>
                  <a:prstDash val="solid"/>
                </a:ln>
                <a:solidFill>
                  <a:schemeClr val="tx1">
                    <a:lumMod val="85000"/>
                    <a:lumOff val="15000"/>
                  </a:schemeClr>
                </a:solidFill>
                <a:effectLst>
                  <a:outerShdw dist="38100" dir="2700000" algn="bl" rotWithShape="0">
                    <a:schemeClr val="accent5"/>
                  </a:outerShdw>
                </a:effectLst>
              </a:rPr>
              <a:t> Curriculum-Key Learning</a:t>
            </a:r>
          </a:p>
        </p:txBody>
      </p:sp>
      <p:graphicFrame>
        <p:nvGraphicFramePr>
          <p:cNvPr id="9" name="Table 8"/>
          <p:cNvGraphicFramePr>
            <a:graphicFrameLocks noGrp="1"/>
          </p:cNvGraphicFramePr>
          <p:nvPr>
            <p:extLst>
              <p:ext uri="{D42A27DB-BD31-4B8C-83A1-F6EECF244321}">
                <p14:modId xmlns:p14="http://schemas.microsoft.com/office/powerpoint/2010/main" val="706566843"/>
              </p:ext>
            </p:extLst>
          </p:nvPr>
        </p:nvGraphicFramePr>
        <p:xfrm>
          <a:off x="18704" y="907542"/>
          <a:ext cx="12154368" cy="5950458"/>
        </p:xfrm>
        <a:graphic>
          <a:graphicData uri="http://schemas.openxmlformats.org/drawingml/2006/table">
            <a:tbl>
              <a:tblPr firstRow="1" bandRow="1">
                <a:tableStyleId>{5940675A-B579-460E-94D1-54222C63F5DA}</a:tableStyleId>
              </a:tblPr>
              <a:tblGrid>
                <a:gridCol w="4651770">
                  <a:extLst>
                    <a:ext uri="{9D8B030D-6E8A-4147-A177-3AD203B41FA5}">
                      <a16:colId xmlns:a16="http://schemas.microsoft.com/office/drawing/2014/main" val="20000"/>
                    </a:ext>
                  </a:extLst>
                </a:gridCol>
                <a:gridCol w="1617784">
                  <a:extLst>
                    <a:ext uri="{9D8B030D-6E8A-4147-A177-3AD203B41FA5}">
                      <a16:colId xmlns:a16="http://schemas.microsoft.com/office/drawing/2014/main" val="20001"/>
                    </a:ext>
                  </a:extLst>
                </a:gridCol>
                <a:gridCol w="5884814">
                  <a:extLst>
                    <a:ext uri="{9D8B030D-6E8A-4147-A177-3AD203B41FA5}">
                      <a16:colId xmlns:a16="http://schemas.microsoft.com/office/drawing/2014/main" val="20002"/>
                    </a:ext>
                  </a:extLst>
                </a:gridCol>
              </a:tblGrid>
              <a:tr h="442703">
                <a:tc>
                  <a:txBody>
                    <a:bodyPr/>
                    <a:lstStyle/>
                    <a:p>
                      <a:pPr algn="ctr"/>
                      <a:r>
                        <a:rPr lang="en-GB" b="1" dirty="0">
                          <a:latin typeface="Letter-join No-Lead 4" panose="02000505000000020003" pitchFamily="50" charset="0"/>
                        </a:rPr>
                        <a:t>Key Knowledge</a:t>
                      </a:r>
                      <a:endParaRPr lang="en-US" b="1" dirty="0">
                        <a:latin typeface="Letter-join No-Lead 4" panose="02000505000000020003" pitchFamily="50" charset="0"/>
                      </a:endParaRPr>
                    </a:p>
                  </a:txBody>
                  <a:tcPr/>
                </a:tc>
                <a:tc>
                  <a:txBody>
                    <a:bodyPr/>
                    <a:lstStyle/>
                    <a:p>
                      <a:pPr algn="ctr"/>
                      <a:r>
                        <a:rPr lang="en-GB" b="1" dirty="0">
                          <a:latin typeface="Letter-join No-Lead 4" panose="02000505000000020003" pitchFamily="50" charset="0"/>
                        </a:rPr>
                        <a:t>Key Skills</a:t>
                      </a:r>
                      <a:endParaRPr lang="en-US" b="1" dirty="0">
                        <a:latin typeface="Letter-join No-Lead 4" panose="02000505000000020003" pitchFamily="50" charset="0"/>
                      </a:endParaRPr>
                    </a:p>
                  </a:txBody>
                  <a:tcPr/>
                </a:tc>
                <a:tc>
                  <a:txBody>
                    <a:bodyPr/>
                    <a:lstStyle/>
                    <a:p>
                      <a:pPr algn="ctr"/>
                      <a:r>
                        <a:rPr lang="en-GB" b="1">
                          <a:latin typeface="Letter-join No-Lead 4" panose="02000505000000020003" pitchFamily="50" charset="0"/>
                        </a:rPr>
                        <a:t>Key Vocabulary</a:t>
                      </a:r>
                      <a:endParaRPr lang="en-US" b="1">
                        <a:latin typeface="Letter-join No-Lead 4" panose="02000505000000020003" pitchFamily="50" charset="0"/>
                      </a:endParaRPr>
                    </a:p>
                  </a:txBody>
                  <a:tcPr/>
                </a:tc>
                <a:extLst>
                  <a:ext uri="{0D108BD9-81ED-4DB2-BD59-A6C34878D82A}">
                    <a16:rowId xmlns:a16="http://schemas.microsoft.com/office/drawing/2014/main" val="10000"/>
                  </a:ext>
                </a:extLst>
              </a:tr>
              <a:tr h="5507755">
                <a:tc>
                  <a:txBody>
                    <a:bodyPr/>
                    <a:lstStyle/>
                    <a:p>
                      <a:pPr lvl="0" algn="l">
                        <a:lnSpc>
                          <a:spcPct val="100000"/>
                        </a:lnSpc>
                        <a:spcBef>
                          <a:spcPts val="0"/>
                        </a:spcBef>
                        <a:spcAft>
                          <a:spcPts val="0"/>
                        </a:spcAft>
                        <a:buNone/>
                      </a:pPr>
                      <a:endParaRPr lang="en-GB" sz="1400" b="1" i="0" u="sng" strike="noStrike" noProof="0" dirty="0"/>
                    </a:p>
                    <a:p>
                      <a:pPr lvl="0" algn="l">
                        <a:lnSpc>
                          <a:spcPct val="100000"/>
                        </a:lnSpc>
                        <a:spcBef>
                          <a:spcPts val="0"/>
                        </a:spcBef>
                        <a:spcAft>
                          <a:spcPts val="0"/>
                        </a:spcAft>
                        <a:buNone/>
                      </a:pPr>
                      <a:endParaRPr lang="en-GB" sz="1400" b="1" i="0" u="sng" strike="noStrike" noProof="0" dirty="0">
                        <a:latin typeface="Calibri"/>
                      </a:endParaRPr>
                    </a:p>
                    <a:p>
                      <a:pPr lvl="0">
                        <a:buNone/>
                      </a:pPr>
                      <a:endParaRPr lang="en-GB" sz="1200" b="0" i="0" u="none" strike="noStrike" noProof="0" dirty="0">
                        <a:latin typeface="Calibri"/>
                      </a:endParaRPr>
                    </a:p>
                    <a:p>
                      <a:pPr lvl="0">
                        <a:buNone/>
                      </a:pPr>
                      <a:endParaRPr lang="en-GB" sz="1200" b="0" i="0" u="none" strike="noStrike" noProof="0" dirty="0">
                        <a:latin typeface="Calibri"/>
                      </a:endParaRPr>
                    </a:p>
                    <a:p>
                      <a:pPr lvl="0">
                        <a:buNone/>
                      </a:pPr>
                      <a:endParaRPr lang="en-GB" sz="1200" b="0" i="0" u="none" strike="noStrike" noProof="0" dirty="0">
                        <a:latin typeface="Calibri"/>
                      </a:endParaRPr>
                    </a:p>
                    <a:p>
                      <a:pPr lvl="0">
                        <a:buNone/>
                      </a:pPr>
                      <a:endParaRPr lang="en-GB" sz="1400" b="0" i="0" u="none" strike="noStrike" noProof="0" dirty="0">
                        <a:latin typeface="Calibri"/>
                      </a:endParaRPr>
                    </a:p>
                    <a:p>
                      <a:pPr lvl="0">
                        <a:buNone/>
                      </a:pPr>
                      <a:endParaRPr lang="en-GB" sz="1400" b="0" i="0" u="none" strike="noStrike" noProof="0" dirty="0">
                        <a:latin typeface="Calibri"/>
                      </a:endParaRPr>
                    </a:p>
                    <a:p>
                      <a:pPr lvl="0">
                        <a:buNone/>
                      </a:pPr>
                      <a:endParaRPr lang="en-GB" sz="1400" b="0" i="0" u="none" strike="noStrike" noProof="0" dirty="0">
                        <a:latin typeface="Calibri"/>
                      </a:endParaRPr>
                    </a:p>
                    <a:p>
                      <a:pPr lvl="0">
                        <a:buNone/>
                      </a:pPr>
                      <a:endParaRPr lang="en-GB" sz="1400" b="0" i="0" u="none" strike="noStrike" noProof="0" dirty="0">
                        <a:latin typeface="Calibri"/>
                      </a:endParaRPr>
                    </a:p>
                  </a:txBody>
                  <a:tcPr/>
                </a:tc>
                <a:tc>
                  <a:txBody>
                    <a:bodyPr/>
                    <a:lstStyle/>
                    <a:p>
                      <a:pPr lvl="0" algn="l">
                        <a:lnSpc>
                          <a:spcPct val="100000"/>
                        </a:lnSpc>
                        <a:spcBef>
                          <a:spcPts val="0"/>
                        </a:spcBef>
                        <a:spcAft>
                          <a:spcPts val="0"/>
                        </a:spcAft>
                        <a:buNone/>
                      </a:pPr>
                      <a:r>
                        <a:rPr lang="en-GB" sz="1200" b="0" i="0" u="none" strike="noStrike" noProof="0" dirty="0">
                          <a:latin typeface="+mn-lt"/>
                        </a:rPr>
                        <a:t>• I can explain the term appeasement and show I understand how World War II started.</a:t>
                      </a:r>
                    </a:p>
                    <a:p>
                      <a:pPr lvl="0" algn="l">
                        <a:lnSpc>
                          <a:spcPct val="100000"/>
                        </a:lnSpc>
                        <a:spcBef>
                          <a:spcPts val="0"/>
                        </a:spcBef>
                        <a:spcAft>
                          <a:spcPts val="0"/>
                        </a:spcAft>
                        <a:buNone/>
                      </a:pPr>
                      <a:r>
                        <a:rPr lang="en-GB" sz="1200" b="0" i="0" u="none" strike="noStrike" noProof="0" dirty="0">
                          <a:latin typeface="+mn-lt"/>
                        </a:rPr>
                        <a:t>• I can understand what the Blitz was and how it affected my local area.</a:t>
                      </a:r>
                    </a:p>
                    <a:p>
                      <a:pPr lvl="0" algn="l">
                        <a:lnSpc>
                          <a:spcPct val="100000"/>
                        </a:lnSpc>
                        <a:spcBef>
                          <a:spcPts val="0"/>
                        </a:spcBef>
                        <a:spcAft>
                          <a:spcPts val="0"/>
                        </a:spcAft>
                        <a:buNone/>
                      </a:pPr>
                      <a:r>
                        <a:rPr lang="en-GB" sz="1200" b="0" i="0" u="none" strike="noStrike" noProof="0" dirty="0">
                          <a:latin typeface="+mn-lt"/>
                        </a:rPr>
                        <a:t>• I can explain what evacuation was and how it affected children during World War II.</a:t>
                      </a:r>
                    </a:p>
                    <a:p>
                      <a:pPr lvl="0" algn="l">
                        <a:lnSpc>
                          <a:spcPct val="100000"/>
                        </a:lnSpc>
                        <a:spcBef>
                          <a:spcPts val="0"/>
                        </a:spcBef>
                        <a:spcAft>
                          <a:spcPts val="0"/>
                        </a:spcAft>
                        <a:buNone/>
                      </a:pPr>
                      <a:r>
                        <a:rPr lang="en-GB" sz="1200" b="0" i="0" u="none" strike="noStrike" noProof="0" dirty="0">
                          <a:latin typeface="+mn-lt"/>
                        </a:rPr>
                        <a:t>• I can explain what rationing was and what it meant for British people.</a:t>
                      </a:r>
                    </a:p>
                    <a:p>
                      <a:pPr lvl="0" algn="l">
                        <a:lnSpc>
                          <a:spcPct val="100000"/>
                        </a:lnSpc>
                        <a:spcBef>
                          <a:spcPts val="0"/>
                        </a:spcBef>
                        <a:spcAft>
                          <a:spcPts val="0"/>
                        </a:spcAft>
                        <a:buNone/>
                      </a:pPr>
                      <a:r>
                        <a:rPr lang="en-GB" sz="1200" b="0" i="0" u="none" strike="noStrike" noProof="0" dirty="0">
                          <a:latin typeface="+mn-lt"/>
                        </a:rPr>
                        <a:t>• I can interpret and evaluate the reliability of sources.</a:t>
                      </a:r>
                      <a:endParaRPr lang="en-US" sz="1200" b="0" i="0" u="none" strike="noStrike" noProof="0" dirty="0">
                        <a:latin typeface="Calibri"/>
                      </a:endParaRPr>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D4D9FDD8-49FE-43BF-915D-B462021A08F1}"/>
              </a:ext>
            </a:extLst>
          </p:cNvPr>
          <p:cNvSpPr txBox="1"/>
          <p:nvPr/>
        </p:nvSpPr>
        <p:spPr>
          <a:xfrm>
            <a:off x="994258" y="500604"/>
            <a:ext cx="10204008" cy="369332"/>
          </a:xfrm>
          <a:prstGeom prst="rect">
            <a:avLst/>
          </a:prstGeom>
          <a:noFill/>
        </p:spPr>
        <p:txBody>
          <a:bodyPr wrap="square" lIns="91440" tIns="45720" rIns="91440" bIns="45720" rtlCol="0" anchor="t">
            <a:spAutoFit/>
          </a:bodyPr>
          <a:lstStyle/>
          <a:p>
            <a:pPr algn="ctr"/>
            <a:r>
              <a:rPr lang="en-GB" b="1" u="sng" dirty="0">
                <a:latin typeface="Letter-join No-Lead 4" panose="02000505000000020003" pitchFamily="50" charset="0"/>
              </a:rPr>
              <a:t>Title</a:t>
            </a:r>
            <a:r>
              <a:rPr lang="en-GB" b="1" u="sng">
                <a:latin typeface="Letter-join No-Lead 4" panose="02000505000000020003" pitchFamily="50" charset="0"/>
              </a:rPr>
              <a:t>: How did Manchester help to end World War 2?</a:t>
            </a:r>
            <a:r>
              <a:rPr lang="en-GB" b="1" u="sng" dirty="0">
                <a:latin typeface="Letter-join No-Lead 4" panose="02000505000000020003" pitchFamily="50" charset="0"/>
              </a:rPr>
              <a:t>	Year: 6	 Subject:	 History</a:t>
            </a:r>
          </a:p>
        </p:txBody>
      </p:sp>
      <p:graphicFrame>
        <p:nvGraphicFramePr>
          <p:cNvPr id="16" name="Table 15">
            <a:extLst>
              <a:ext uri="{FF2B5EF4-FFF2-40B4-BE49-F238E27FC236}">
                <a16:creationId xmlns:a16="http://schemas.microsoft.com/office/drawing/2014/main" id="{ABA27C0A-A175-449E-967E-409ABEF0C354}"/>
              </a:ext>
            </a:extLst>
          </p:cNvPr>
          <p:cNvGraphicFramePr>
            <a:graphicFrameLocks noGrp="1"/>
          </p:cNvGraphicFramePr>
          <p:nvPr>
            <p:extLst>
              <p:ext uri="{D42A27DB-BD31-4B8C-83A1-F6EECF244321}">
                <p14:modId xmlns:p14="http://schemas.microsoft.com/office/powerpoint/2010/main" val="423056776"/>
              </p:ext>
            </p:extLst>
          </p:nvPr>
        </p:nvGraphicFramePr>
        <p:xfrm>
          <a:off x="27844" y="1381713"/>
          <a:ext cx="4670765" cy="2605405"/>
        </p:xfrm>
        <a:graphic>
          <a:graphicData uri="http://schemas.openxmlformats.org/drawingml/2006/table">
            <a:tbl>
              <a:tblPr firstRow="1" bandRow="1">
                <a:tableStyleId>{5940675A-B579-460E-94D1-54222C63F5DA}</a:tableStyleId>
              </a:tblPr>
              <a:tblGrid>
                <a:gridCol w="4670765">
                  <a:extLst>
                    <a:ext uri="{9D8B030D-6E8A-4147-A177-3AD203B41FA5}">
                      <a16:colId xmlns:a16="http://schemas.microsoft.com/office/drawing/2014/main" val="735222447"/>
                    </a:ext>
                  </a:extLst>
                </a:gridCol>
              </a:tblGrid>
              <a:tr h="508871">
                <a:tc>
                  <a:txBody>
                    <a:bodyPr/>
                    <a:lstStyle/>
                    <a:p>
                      <a:pPr algn="l">
                        <a:lnSpc>
                          <a:spcPct val="100000"/>
                        </a:lnSpc>
                        <a:spcBef>
                          <a:spcPts val="315"/>
                        </a:spcBef>
                      </a:pPr>
                      <a:r>
                        <a:rPr lang="en-GB" sz="1100" dirty="0">
                          <a:latin typeface="Letter-join Plus 4" panose="02000505000000020003" pitchFamily="50" charset="0"/>
                          <a:cs typeface="Arial"/>
                        </a:rPr>
                        <a:t>After the loss of WWI in 1918, Germany’s economy has suffered. In 1934, the people voted for Hitler, the leader of the Nazi party to lead them after he had offered them hope.</a:t>
                      </a:r>
                    </a:p>
                  </a:txBody>
                  <a:tcPr marL="0" marR="0" marT="30480" marB="0">
                    <a:noFill/>
                  </a:tcPr>
                </a:tc>
                <a:extLst>
                  <a:ext uri="{0D108BD9-81ED-4DB2-BD59-A6C34878D82A}">
                    <a16:rowId xmlns:a16="http://schemas.microsoft.com/office/drawing/2014/main" val="708309025"/>
                  </a:ext>
                </a:extLst>
              </a:tr>
              <a:tr h="332583">
                <a:tc>
                  <a:txBody>
                    <a:bodyPr/>
                    <a:lstStyle/>
                    <a:p>
                      <a:pPr marL="52069" marR="0" indent="0" algn="l" defTabSz="914400" rtl="0" eaLnBrk="1" fontAlgn="auto" latinLnBrk="0" hangingPunct="1">
                        <a:lnSpc>
                          <a:spcPct val="100000"/>
                        </a:lnSpc>
                        <a:spcBef>
                          <a:spcPts val="105"/>
                        </a:spcBef>
                        <a:spcAft>
                          <a:spcPts val="0"/>
                        </a:spcAft>
                        <a:buClrTx/>
                        <a:buSzTx/>
                        <a:buFontTx/>
                        <a:buNone/>
                        <a:tabLst/>
                        <a:defRPr/>
                      </a:pPr>
                      <a:r>
                        <a:rPr lang="en-GB" sz="1100" dirty="0">
                          <a:latin typeface="Letter-join Plus 4" panose="02000505000000020003" pitchFamily="50" charset="0"/>
                          <a:cs typeface="Comic Sans MS"/>
                        </a:rPr>
                        <a:t>It wasn’t just London that was subject to bombing. Other industrial cities were also targeted although none as badly as London.</a:t>
                      </a:r>
                    </a:p>
                  </a:txBody>
                  <a:tcPr marL="0" marR="0" marT="13335" marB="0">
                    <a:noFill/>
                  </a:tcPr>
                </a:tc>
                <a:extLst>
                  <a:ext uri="{0D108BD9-81ED-4DB2-BD59-A6C34878D82A}">
                    <a16:rowId xmlns:a16="http://schemas.microsoft.com/office/drawing/2014/main" val="2492555743"/>
                  </a:ext>
                </a:extLst>
              </a:tr>
              <a:tr h="324708">
                <a:tc>
                  <a:txBody>
                    <a:bodyPr/>
                    <a:lstStyle/>
                    <a:p>
                      <a:pPr marL="52069" marR="0" lvl="0" indent="0" algn="l" defTabSz="914400" rtl="0" eaLnBrk="1" fontAlgn="auto" latinLnBrk="0" hangingPunct="1">
                        <a:lnSpc>
                          <a:spcPct val="100000"/>
                        </a:lnSpc>
                        <a:spcBef>
                          <a:spcPts val="40"/>
                        </a:spcBef>
                        <a:spcAft>
                          <a:spcPts val="0"/>
                        </a:spcAft>
                        <a:buClrTx/>
                        <a:buSzTx/>
                        <a:buFontTx/>
                        <a:buNone/>
                        <a:tabLst/>
                        <a:defRPr/>
                      </a:pPr>
                      <a:r>
                        <a:rPr lang="en-GB" sz="1100" dirty="0">
                          <a:latin typeface="Letter-join Plus 4" panose="02000505000000020003" pitchFamily="50" charset="0"/>
                          <a:cs typeface="Comic Sans MS"/>
                        </a:rPr>
                        <a:t>Hitler sent the Luftwaffe bombers to attack British ports and RAF</a:t>
                      </a:r>
                    </a:p>
                    <a:p>
                      <a:pPr marL="52069" marR="0" lvl="0" indent="0" algn="l" defTabSz="914400" rtl="0" eaLnBrk="1" fontAlgn="auto" latinLnBrk="0" hangingPunct="1">
                        <a:lnSpc>
                          <a:spcPct val="100000"/>
                        </a:lnSpc>
                        <a:spcBef>
                          <a:spcPts val="40"/>
                        </a:spcBef>
                        <a:spcAft>
                          <a:spcPts val="0"/>
                        </a:spcAft>
                        <a:buClrTx/>
                        <a:buSzTx/>
                        <a:buFontTx/>
                        <a:buNone/>
                        <a:tabLst/>
                        <a:defRPr/>
                      </a:pPr>
                      <a:r>
                        <a:rPr lang="en-GB" sz="1100" dirty="0">
                          <a:latin typeface="Letter-join Plus 4" panose="02000505000000020003" pitchFamily="50" charset="0"/>
                          <a:cs typeface="Comic Sans MS"/>
                        </a:rPr>
                        <a:t>airfields. </a:t>
                      </a:r>
                      <a:endParaRPr lang="en-US" sz="1100" dirty="0">
                        <a:latin typeface="Letter-join Plus 4" panose="02000505000000020003" pitchFamily="50" charset="0"/>
                        <a:cs typeface="Comic Sans MS"/>
                      </a:endParaRPr>
                    </a:p>
                  </a:txBody>
                  <a:tcPr marL="0" marR="0" marT="5080" marB="0">
                    <a:noFill/>
                  </a:tcPr>
                </a:tc>
                <a:extLst>
                  <a:ext uri="{0D108BD9-81ED-4DB2-BD59-A6C34878D82A}">
                    <a16:rowId xmlns:a16="http://schemas.microsoft.com/office/drawing/2014/main" val="3277962340"/>
                  </a:ext>
                </a:extLst>
              </a:tr>
              <a:tr h="333189">
                <a:tc>
                  <a:txBody>
                    <a:bodyPr/>
                    <a:lstStyle/>
                    <a:p>
                      <a:pPr marL="52069">
                        <a:lnSpc>
                          <a:spcPct val="100000"/>
                        </a:lnSpc>
                        <a:spcBef>
                          <a:spcPts val="110"/>
                        </a:spcBef>
                      </a:pPr>
                      <a:r>
                        <a:rPr lang="en-GB" sz="1100" i="0" dirty="0">
                          <a:latin typeface="Letter-join Plus 4" panose="02000505000000020003" pitchFamily="50" charset="0"/>
                          <a:cs typeface="Arial"/>
                        </a:rPr>
                        <a:t>Many children in urban areas were moved temporarily from their homes to places considered safer, usually out in rural areas of Britain.</a:t>
                      </a:r>
                      <a:endParaRPr sz="1100" i="0" dirty="0">
                        <a:latin typeface="Letter-join Plus 4" panose="02000505000000020003" pitchFamily="50" charset="0"/>
                        <a:cs typeface="Arial"/>
                      </a:endParaRPr>
                    </a:p>
                  </a:txBody>
                  <a:tcPr marL="0" marR="0" marT="13970" marB="0">
                    <a:noFill/>
                  </a:tcPr>
                </a:tc>
                <a:extLst>
                  <a:ext uri="{0D108BD9-81ED-4DB2-BD59-A6C34878D82A}">
                    <a16:rowId xmlns:a16="http://schemas.microsoft.com/office/drawing/2014/main" val="148017537"/>
                  </a:ext>
                </a:extLst>
              </a:tr>
              <a:tr h="408621">
                <a:tc>
                  <a:txBody>
                    <a:bodyPr/>
                    <a:lstStyle/>
                    <a:p>
                      <a:pPr marL="52069">
                        <a:lnSpc>
                          <a:spcPct val="100000"/>
                        </a:lnSpc>
                        <a:spcBef>
                          <a:spcPts val="110"/>
                        </a:spcBef>
                      </a:pPr>
                      <a:r>
                        <a:rPr lang="en-GB" sz="1100" i="0" dirty="0">
                          <a:latin typeface="Letter-join Plus 4" panose="02000505000000020003" pitchFamily="50" charset="0"/>
                          <a:cs typeface="Arial"/>
                        </a:rPr>
                        <a:t>Manchester and the surrounding area was a major centre of industry during the Second World War. Many large firms were concentrated in the Trafford Park area, making it an important target for German bombers.</a:t>
                      </a:r>
                      <a:endParaRPr sz="1100" i="0" dirty="0">
                        <a:latin typeface="Letter-join Plus 4" panose="02000505000000020003" pitchFamily="50" charset="0"/>
                        <a:cs typeface="Arial"/>
                      </a:endParaRPr>
                    </a:p>
                  </a:txBody>
                  <a:tcPr marL="0" marR="0" marT="13970" marB="0">
                    <a:noFill/>
                  </a:tcPr>
                </a:tc>
                <a:extLst>
                  <a:ext uri="{0D108BD9-81ED-4DB2-BD59-A6C34878D82A}">
                    <a16:rowId xmlns:a16="http://schemas.microsoft.com/office/drawing/2014/main" val="835170982"/>
                  </a:ext>
                </a:extLst>
              </a:tr>
              <a:tr h="205712">
                <a:tc>
                  <a:txBody>
                    <a:bodyPr/>
                    <a:lstStyle/>
                    <a:p>
                      <a:pPr marL="52069">
                        <a:lnSpc>
                          <a:spcPct val="100000"/>
                        </a:lnSpc>
                        <a:spcBef>
                          <a:spcPts val="110"/>
                        </a:spcBef>
                      </a:pPr>
                      <a:r>
                        <a:rPr lang="en-GB" sz="1100" dirty="0"/>
                        <a:t>Alan Turing played a key role in breaking German naval codes including the famous Enigma machine – this without doubt saved many lives and may even have shortened the war by up to 2 years.</a:t>
                      </a:r>
                      <a:endParaRPr sz="1100" i="0" dirty="0">
                        <a:latin typeface="Letter-join Plus 4" panose="02000505000000020003" pitchFamily="50" charset="0"/>
                        <a:cs typeface="Arial"/>
                      </a:endParaRPr>
                    </a:p>
                  </a:txBody>
                  <a:tcPr marL="0" marR="0" marT="13970" marB="0">
                    <a:noFill/>
                  </a:tcPr>
                </a:tc>
                <a:extLst>
                  <a:ext uri="{0D108BD9-81ED-4DB2-BD59-A6C34878D82A}">
                    <a16:rowId xmlns:a16="http://schemas.microsoft.com/office/drawing/2014/main" val="2301755336"/>
                  </a:ext>
                </a:extLst>
              </a:tr>
            </a:tbl>
          </a:graphicData>
        </a:graphic>
      </p:graphicFrame>
      <p:pic>
        <p:nvPicPr>
          <p:cNvPr id="6" name="Picture 5" descr="A logo with a cross and handshake&#10;&#10;Description automatically generated">
            <a:extLst>
              <a:ext uri="{FF2B5EF4-FFF2-40B4-BE49-F238E27FC236}">
                <a16:creationId xmlns:a16="http://schemas.microsoft.com/office/drawing/2014/main" id="{5F273F7A-C488-B383-9C65-7F1A6A350B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64" y="102680"/>
            <a:ext cx="804862" cy="804862"/>
          </a:xfrm>
          <a:prstGeom prst="rect">
            <a:avLst/>
          </a:prstGeom>
        </p:spPr>
      </p:pic>
      <p:pic>
        <p:nvPicPr>
          <p:cNvPr id="10" name="Picture 9" descr="A logo with a cross and handshake&#10;&#10;Description automatically generated">
            <a:extLst>
              <a:ext uri="{FF2B5EF4-FFF2-40B4-BE49-F238E27FC236}">
                <a16:creationId xmlns:a16="http://schemas.microsoft.com/office/drawing/2014/main" id="{237B36E0-FAC5-652E-0D15-9F08400D44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9337" y="102680"/>
            <a:ext cx="804862" cy="804862"/>
          </a:xfrm>
          <a:prstGeom prst="rect">
            <a:avLst/>
          </a:prstGeom>
        </p:spPr>
      </p:pic>
      <p:graphicFrame>
        <p:nvGraphicFramePr>
          <p:cNvPr id="3" name="Table 2">
            <a:extLst>
              <a:ext uri="{FF2B5EF4-FFF2-40B4-BE49-F238E27FC236}">
                <a16:creationId xmlns:a16="http://schemas.microsoft.com/office/drawing/2014/main" id="{7C198064-8CA1-42E5-FFB1-9B0B2AD6AD55}"/>
              </a:ext>
            </a:extLst>
          </p:cNvPr>
          <p:cNvGraphicFramePr>
            <a:graphicFrameLocks noGrp="1"/>
          </p:cNvGraphicFramePr>
          <p:nvPr>
            <p:extLst>
              <p:ext uri="{D42A27DB-BD31-4B8C-83A1-F6EECF244321}">
                <p14:modId xmlns:p14="http://schemas.microsoft.com/office/powerpoint/2010/main" val="4015169748"/>
              </p:ext>
            </p:extLst>
          </p:nvPr>
        </p:nvGraphicFramePr>
        <p:xfrm>
          <a:off x="6288258" y="1346366"/>
          <a:ext cx="5753123" cy="4123608"/>
        </p:xfrm>
        <a:graphic>
          <a:graphicData uri="http://schemas.openxmlformats.org/drawingml/2006/table">
            <a:tbl>
              <a:tblPr firstRow="1" bandRow="1">
                <a:tableStyleId>{D7AC3CCA-C797-4891-BE02-D94E43425B78}</a:tableStyleId>
              </a:tblPr>
              <a:tblGrid>
                <a:gridCol w="1491176">
                  <a:extLst>
                    <a:ext uri="{9D8B030D-6E8A-4147-A177-3AD203B41FA5}">
                      <a16:colId xmlns:a16="http://schemas.microsoft.com/office/drawing/2014/main" val="4056260501"/>
                    </a:ext>
                  </a:extLst>
                </a:gridCol>
                <a:gridCol w="4261947">
                  <a:extLst>
                    <a:ext uri="{9D8B030D-6E8A-4147-A177-3AD203B41FA5}">
                      <a16:colId xmlns:a16="http://schemas.microsoft.com/office/drawing/2014/main" val="4047210633"/>
                    </a:ext>
                  </a:extLst>
                </a:gridCol>
              </a:tblGrid>
              <a:tr h="255862">
                <a:tc>
                  <a:txBody>
                    <a:bodyPr/>
                    <a:lstStyle/>
                    <a:p>
                      <a:pPr algn="ctr"/>
                      <a:r>
                        <a:rPr lang="en-GB" sz="1100" b="0" dirty="0"/>
                        <a:t>Chamberlain (Neville)</a:t>
                      </a:r>
                    </a:p>
                  </a:txBody>
                  <a:tcPr/>
                </a:tc>
                <a:tc>
                  <a:txBody>
                    <a:bodyPr/>
                    <a:lstStyle/>
                    <a:p>
                      <a:pPr algn="l"/>
                      <a:r>
                        <a:rPr lang="en-GB" sz="1100" b="0" dirty="0"/>
                        <a:t>Prime Minister of the United Kingdom from 1937 to 1940</a:t>
                      </a:r>
                    </a:p>
                  </a:txBody>
                  <a:tcPr/>
                </a:tc>
                <a:extLst>
                  <a:ext uri="{0D108BD9-81ED-4DB2-BD59-A6C34878D82A}">
                    <a16:rowId xmlns:a16="http://schemas.microsoft.com/office/drawing/2014/main" val="575990581"/>
                  </a:ext>
                </a:extLst>
              </a:tr>
              <a:tr h="261949">
                <a:tc>
                  <a:txBody>
                    <a:bodyPr/>
                    <a:lstStyle/>
                    <a:p>
                      <a:pPr algn="ctr"/>
                      <a:r>
                        <a:rPr lang="en-GB" sz="1100" dirty="0"/>
                        <a:t>Churchill (Winston)</a:t>
                      </a:r>
                    </a:p>
                  </a:txBody>
                  <a:tcPr/>
                </a:tc>
                <a:tc>
                  <a:txBody>
                    <a:bodyPr/>
                    <a:lstStyle/>
                    <a:p>
                      <a:pPr algn="l"/>
                      <a:r>
                        <a:rPr lang="en-GB" sz="1100" b="0" dirty="0"/>
                        <a:t>Prime Minister of the United Kingdom from 1940 to 1945.</a:t>
                      </a:r>
                    </a:p>
                  </a:txBody>
                  <a:tcPr/>
                </a:tc>
                <a:extLst>
                  <a:ext uri="{0D108BD9-81ED-4DB2-BD59-A6C34878D82A}">
                    <a16:rowId xmlns:a16="http://schemas.microsoft.com/office/drawing/2014/main" val="1304555857"/>
                  </a:ext>
                </a:extLst>
              </a:tr>
              <a:tr h="254898">
                <a:tc>
                  <a:txBody>
                    <a:bodyPr/>
                    <a:lstStyle/>
                    <a:p>
                      <a:pPr algn="ctr"/>
                      <a:r>
                        <a:rPr lang="en-GB" sz="1100" dirty="0"/>
                        <a:t>defend</a:t>
                      </a:r>
                    </a:p>
                  </a:txBody>
                  <a:tcPr/>
                </a:tc>
                <a:tc>
                  <a:txBody>
                    <a:bodyPr/>
                    <a:lstStyle/>
                    <a:p>
                      <a:pPr algn="l"/>
                      <a:r>
                        <a:rPr lang="en-GB" sz="1100" b="0" dirty="0"/>
                        <a:t>Take action in order to protect something</a:t>
                      </a:r>
                    </a:p>
                  </a:txBody>
                  <a:tcPr/>
                </a:tc>
                <a:extLst>
                  <a:ext uri="{0D108BD9-81ED-4DB2-BD59-A6C34878D82A}">
                    <a16:rowId xmlns:a16="http://schemas.microsoft.com/office/drawing/2014/main" val="2794770725"/>
                  </a:ext>
                </a:extLst>
              </a:tr>
              <a:tr h="255862">
                <a:tc>
                  <a:txBody>
                    <a:bodyPr/>
                    <a:lstStyle/>
                    <a:p>
                      <a:pPr algn="ctr"/>
                      <a:r>
                        <a:rPr lang="en-GB" sz="1100" dirty="0"/>
                        <a:t>economy</a:t>
                      </a:r>
                    </a:p>
                  </a:txBody>
                  <a:tcPr/>
                </a:tc>
                <a:tc>
                  <a:txBody>
                    <a:bodyPr/>
                    <a:lstStyle/>
                    <a:p>
                      <a:pPr algn="l"/>
                      <a:r>
                        <a:rPr lang="en-GB" sz="1100" b="0" dirty="0"/>
                        <a:t>A country’s economy is the wealth that it gets from business.</a:t>
                      </a:r>
                    </a:p>
                  </a:txBody>
                  <a:tcPr/>
                </a:tc>
                <a:extLst>
                  <a:ext uri="{0D108BD9-81ED-4DB2-BD59-A6C34878D82A}">
                    <a16:rowId xmlns:a16="http://schemas.microsoft.com/office/drawing/2014/main" val="3982602148"/>
                  </a:ext>
                </a:extLst>
              </a:tr>
              <a:tr h="261949">
                <a:tc>
                  <a:txBody>
                    <a:bodyPr/>
                    <a:lstStyle/>
                    <a:p>
                      <a:pPr algn="ctr"/>
                      <a:r>
                        <a:rPr lang="en-GB" sz="1100" dirty="0"/>
                        <a:t>evacuate</a:t>
                      </a:r>
                    </a:p>
                  </a:txBody>
                  <a:tcPr/>
                </a:tc>
                <a:tc>
                  <a:txBody>
                    <a:bodyPr/>
                    <a:lstStyle/>
                    <a:p>
                      <a:pPr algn="l"/>
                      <a:r>
                        <a:rPr lang="en-GB" sz="1100" b="0" dirty="0"/>
                        <a:t>To evacuate someone means to send them to a place of safety</a:t>
                      </a:r>
                    </a:p>
                  </a:txBody>
                  <a:tcPr/>
                </a:tc>
                <a:extLst>
                  <a:ext uri="{0D108BD9-81ED-4DB2-BD59-A6C34878D82A}">
                    <a16:rowId xmlns:a16="http://schemas.microsoft.com/office/drawing/2014/main" val="1374542527"/>
                  </a:ext>
                </a:extLst>
              </a:tr>
              <a:tr h="338350">
                <a:tc>
                  <a:txBody>
                    <a:bodyPr/>
                    <a:lstStyle/>
                    <a:p>
                      <a:pPr algn="ctr"/>
                      <a:r>
                        <a:rPr lang="en-GB" sz="1100" dirty="0"/>
                        <a:t>Hitler (Adolf)</a:t>
                      </a:r>
                    </a:p>
                  </a:txBody>
                  <a:tcPr/>
                </a:tc>
                <a:tc>
                  <a:txBody>
                    <a:bodyPr/>
                    <a:lstStyle/>
                    <a:p>
                      <a:pPr algn="l"/>
                      <a:r>
                        <a:rPr lang="en-GB" sz="1100" b="0" dirty="0"/>
                        <a:t>Leader of the Nazi Party from 1934 to 1945.</a:t>
                      </a:r>
                    </a:p>
                  </a:txBody>
                  <a:tcPr/>
                </a:tc>
                <a:extLst>
                  <a:ext uri="{0D108BD9-81ED-4DB2-BD59-A6C34878D82A}">
                    <a16:rowId xmlns:a16="http://schemas.microsoft.com/office/drawing/2014/main" val="4020437060"/>
                  </a:ext>
                </a:extLst>
              </a:tr>
              <a:tr h="356379">
                <a:tc>
                  <a:txBody>
                    <a:bodyPr/>
                    <a:lstStyle/>
                    <a:p>
                      <a:pPr algn="ctr"/>
                      <a:r>
                        <a:rPr lang="en-GB" sz="1100" dirty="0"/>
                        <a:t>industry</a:t>
                      </a:r>
                    </a:p>
                  </a:txBody>
                  <a:tcPr/>
                </a:tc>
                <a:tc>
                  <a:txBody>
                    <a:bodyPr/>
                    <a:lstStyle/>
                    <a:p>
                      <a:pPr algn="l"/>
                      <a:r>
                        <a:rPr lang="en-GB" sz="1100" b="0" dirty="0"/>
                        <a:t>The work and processes involved in collecting raw materials, and making them</a:t>
                      </a:r>
                    </a:p>
                    <a:p>
                      <a:pPr algn="l"/>
                      <a:r>
                        <a:rPr lang="en-GB" sz="1100" b="0" dirty="0"/>
                        <a:t>into products in factories.</a:t>
                      </a:r>
                    </a:p>
                  </a:txBody>
                  <a:tcPr/>
                </a:tc>
                <a:extLst>
                  <a:ext uri="{0D108BD9-81ED-4DB2-BD59-A6C34878D82A}">
                    <a16:rowId xmlns:a16="http://schemas.microsoft.com/office/drawing/2014/main" val="2467378945"/>
                  </a:ext>
                </a:extLst>
              </a:tr>
              <a:tr h="195722">
                <a:tc>
                  <a:txBody>
                    <a:bodyPr/>
                    <a:lstStyle/>
                    <a:p>
                      <a:pPr algn="ctr"/>
                      <a:r>
                        <a:rPr lang="en-GB" sz="1100" dirty="0"/>
                        <a:t>invasion</a:t>
                      </a:r>
                    </a:p>
                  </a:txBody>
                  <a:tcPr/>
                </a:tc>
                <a:tc>
                  <a:txBody>
                    <a:bodyPr/>
                    <a:lstStyle/>
                    <a:p>
                      <a:pPr algn="l"/>
                      <a:r>
                        <a:rPr lang="en-GB" sz="1100" b="0" dirty="0"/>
                        <a:t>To try and take over a place by force.</a:t>
                      </a:r>
                    </a:p>
                  </a:txBody>
                  <a:tcPr/>
                </a:tc>
                <a:extLst>
                  <a:ext uri="{0D108BD9-81ED-4DB2-BD59-A6C34878D82A}">
                    <a16:rowId xmlns:a16="http://schemas.microsoft.com/office/drawing/2014/main" val="2699861919"/>
                  </a:ext>
                </a:extLst>
              </a:tr>
              <a:tr h="195722">
                <a:tc>
                  <a:txBody>
                    <a:bodyPr/>
                    <a:lstStyle/>
                    <a:p>
                      <a:pPr algn="ctr"/>
                      <a:r>
                        <a:rPr lang="en-GB" sz="1100" dirty="0"/>
                        <a:t>Luftwaffe</a:t>
                      </a:r>
                    </a:p>
                  </a:txBody>
                  <a:tcPr/>
                </a:tc>
                <a:tc>
                  <a:txBody>
                    <a:bodyPr/>
                    <a:lstStyle/>
                    <a:p>
                      <a:pPr algn="l"/>
                      <a:r>
                        <a:rPr lang="en-GB" sz="1100" b="0" dirty="0"/>
                        <a:t>The German Air Force</a:t>
                      </a:r>
                    </a:p>
                  </a:txBody>
                  <a:tcPr/>
                </a:tc>
                <a:extLst>
                  <a:ext uri="{0D108BD9-81ED-4DB2-BD59-A6C34878D82A}">
                    <a16:rowId xmlns:a16="http://schemas.microsoft.com/office/drawing/2014/main" val="2676041681"/>
                  </a:ext>
                </a:extLst>
              </a:tr>
              <a:tr h="195722">
                <a:tc>
                  <a:txBody>
                    <a:bodyPr/>
                    <a:lstStyle/>
                    <a:p>
                      <a:pPr algn="ctr"/>
                      <a:r>
                        <a:rPr lang="en-GB" sz="1100" dirty="0"/>
                        <a:t>military</a:t>
                      </a:r>
                    </a:p>
                  </a:txBody>
                  <a:tcPr/>
                </a:tc>
                <a:tc>
                  <a:txBody>
                    <a:bodyPr/>
                    <a:lstStyle/>
                    <a:p>
                      <a:pPr algn="l"/>
                      <a:r>
                        <a:rPr lang="en-GB" sz="1100" b="0" dirty="0"/>
                        <a:t>Relating to or belonging to the army.</a:t>
                      </a:r>
                    </a:p>
                  </a:txBody>
                  <a:tcPr/>
                </a:tc>
                <a:extLst>
                  <a:ext uri="{0D108BD9-81ED-4DB2-BD59-A6C34878D82A}">
                    <a16:rowId xmlns:a16="http://schemas.microsoft.com/office/drawing/2014/main" val="1324570839"/>
                  </a:ext>
                </a:extLst>
              </a:tr>
              <a:tr h="255862">
                <a:tc>
                  <a:txBody>
                    <a:bodyPr/>
                    <a:lstStyle/>
                    <a:p>
                      <a:pPr algn="ctr"/>
                      <a:r>
                        <a:rPr lang="en-GB" sz="1100" dirty="0"/>
                        <a:t>Nazi</a:t>
                      </a:r>
                    </a:p>
                  </a:txBody>
                  <a:tcPr/>
                </a:tc>
                <a:tc>
                  <a:txBody>
                    <a:bodyPr/>
                    <a:lstStyle/>
                    <a:p>
                      <a:pPr algn="l"/>
                      <a:r>
                        <a:rPr lang="en-GB" sz="1100" b="0" dirty="0"/>
                        <a:t>A member of the far-right political party in Germany.</a:t>
                      </a:r>
                    </a:p>
                  </a:txBody>
                  <a:tcPr/>
                </a:tc>
                <a:extLst>
                  <a:ext uri="{0D108BD9-81ED-4DB2-BD59-A6C34878D82A}">
                    <a16:rowId xmlns:a16="http://schemas.microsoft.com/office/drawing/2014/main" val="2076555170"/>
                  </a:ext>
                </a:extLst>
              </a:tr>
              <a:tr h="356379">
                <a:tc>
                  <a:txBody>
                    <a:bodyPr/>
                    <a:lstStyle/>
                    <a:p>
                      <a:pPr algn="ctr"/>
                      <a:r>
                        <a:rPr lang="en-GB" sz="1100" dirty="0"/>
                        <a:t>rationing</a:t>
                      </a:r>
                    </a:p>
                  </a:txBody>
                  <a:tcPr/>
                </a:tc>
                <a:tc>
                  <a:txBody>
                    <a:bodyPr/>
                    <a:lstStyle/>
                    <a:p>
                      <a:pPr algn="l"/>
                      <a:r>
                        <a:rPr lang="en-GB" sz="1100" b="0" dirty="0"/>
                        <a:t>The system of limiting the amount of food, water, petrol, or other substances</a:t>
                      </a:r>
                    </a:p>
                    <a:p>
                      <a:pPr algn="l"/>
                      <a:r>
                        <a:rPr lang="en-GB" sz="1100" b="0" dirty="0"/>
                        <a:t>when there is not enough of them</a:t>
                      </a:r>
                    </a:p>
                  </a:txBody>
                  <a:tcPr/>
                </a:tc>
                <a:extLst>
                  <a:ext uri="{0D108BD9-81ED-4DB2-BD59-A6C34878D82A}">
                    <a16:rowId xmlns:a16="http://schemas.microsoft.com/office/drawing/2014/main" val="4121031156"/>
                  </a:ext>
                </a:extLst>
              </a:tr>
              <a:tr h="195722">
                <a:tc>
                  <a:txBody>
                    <a:bodyPr/>
                    <a:lstStyle/>
                    <a:p>
                      <a:pPr algn="ctr"/>
                      <a:r>
                        <a:rPr lang="en-GB" sz="1100" dirty="0"/>
                        <a:t>surrenders</a:t>
                      </a:r>
                    </a:p>
                  </a:txBody>
                  <a:tcPr/>
                </a:tc>
                <a:tc>
                  <a:txBody>
                    <a:bodyPr/>
                    <a:lstStyle/>
                    <a:p>
                      <a:pPr algn="l"/>
                      <a:r>
                        <a:rPr lang="en-GB" sz="1100" b="0" dirty="0"/>
                        <a:t>Stop fighting or resisting someone. </a:t>
                      </a:r>
                    </a:p>
                  </a:txBody>
                  <a:tcPr/>
                </a:tc>
                <a:extLst>
                  <a:ext uri="{0D108BD9-81ED-4DB2-BD59-A6C34878D82A}">
                    <a16:rowId xmlns:a16="http://schemas.microsoft.com/office/drawing/2014/main" val="3388269438"/>
                  </a:ext>
                </a:extLst>
              </a:tr>
            </a:tbl>
          </a:graphicData>
        </a:graphic>
      </p:graphicFrame>
      <p:pic>
        <p:nvPicPr>
          <p:cNvPr id="11" name="Picture 10">
            <a:extLst>
              <a:ext uri="{FF2B5EF4-FFF2-40B4-BE49-F238E27FC236}">
                <a16:creationId xmlns:a16="http://schemas.microsoft.com/office/drawing/2014/main" id="{7E31F7B8-8A89-64A4-CBFE-4CDBB8A3B46D}"/>
              </a:ext>
            </a:extLst>
          </p:cNvPr>
          <p:cNvPicPr>
            <a:picLocks noChangeAspect="1"/>
          </p:cNvPicPr>
          <p:nvPr/>
        </p:nvPicPr>
        <p:blipFill>
          <a:blip r:embed="rId5"/>
          <a:stretch>
            <a:fillRect/>
          </a:stretch>
        </p:blipFill>
        <p:spPr>
          <a:xfrm>
            <a:off x="-15328" y="3968542"/>
            <a:ext cx="919046" cy="1385862"/>
          </a:xfrm>
          <a:prstGeom prst="rect">
            <a:avLst/>
          </a:prstGeom>
        </p:spPr>
      </p:pic>
      <p:pic>
        <p:nvPicPr>
          <p:cNvPr id="15" name="Picture 14">
            <a:extLst>
              <a:ext uri="{FF2B5EF4-FFF2-40B4-BE49-F238E27FC236}">
                <a16:creationId xmlns:a16="http://schemas.microsoft.com/office/drawing/2014/main" id="{FB864B84-1C04-BB10-BF17-227ADAE1B239}"/>
              </a:ext>
            </a:extLst>
          </p:cNvPr>
          <p:cNvPicPr>
            <a:picLocks noChangeAspect="1"/>
          </p:cNvPicPr>
          <p:nvPr/>
        </p:nvPicPr>
        <p:blipFill>
          <a:blip r:embed="rId6"/>
          <a:stretch>
            <a:fillRect/>
          </a:stretch>
        </p:blipFill>
        <p:spPr>
          <a:xfrm>
            <a:off x="979851" y="4013589"/>
            <a:ext cx="872881" cy="1348212"/>
          </a:xfrm>
          <a:prstGeom prst="rect">
            <a:avLst/>
          </a:prstGeom>
        </p:spPr>
      </p:pic>
      <p:pic>
        <p:nvPicPr>
          <p:cNvPr id="18" name="Picture 17">
            <a:extLst>
              <a:ext uri="{FF2B5EF4-FFF2-40B4-BE49-F238E27FC236}">
                <a16:creationId xmlns:a16="http://schemas.microsoft.com/office/drawing/2014/main" id="{4F6DC200-FC2D-8BDB-3F3A-E8B261229104}"/>
              </a:ext>
            </a:extLst>
          </p:cNvPr>
          <p:cNvPicPr>
            <a:picLocks noChangeAspect="1"/>
          </p:cNvPicPr>
          <p:nvPr/>
        </p:nvPicPr>
        <p:blipFill>
          <a:blip r:embed="rId7"/>
          <a:stretch>
            <a:fillRect/>
          </a:stretch>
        </p:blipFill>
        <p:spPr>
          <a:xfrm>
            <a:off x="637316" y="5461865"/>
            <a:ext cx="11038502" cy="1383504"/>
          </a:xfrm>
          <a:prstGeom prst="rect">
            <a:avLst/>
          </a:prstGeom>
        </p:spPr>
      </p:pic>
      <p:pic>
        <p:nvPicPr>
          <p:cNvPr id="7" name="Picture 6" descr="A person in a suit&#10;&#10;Description automatically generated">
            <a:extLst>
              <a:ext uri="{FF2B5EF4-FFF2-40B4-BE49-F238E27FC236}">
                <a16:creationId xmlns:a16="http://schemas.microsoft.com/office/drawing/2014/main" id="{9FF20E5F-CC6F-EC1A-0982-AA287ECB6370}"/>
              </a:ext>
            </a:extLst>
          </p:cNvPr>
          <p:cNvPicPr>
            <a:picLocks noChangeAspect="1"/>
          </p:cNvPicPr>
          <p:nvPr/>
        </p:nvPicPr>
        <p:blipFill>
          <a:blip r:embed="rId8"/>
          <a:stretch>
            <a:fillRect/>
          </a:stretch>
        </p:blipFill>
        <p:spPr>
          <a:xfrm>
            <a:off x="1852732" y="4028328"/>
            <a:ext cx="1032308" cy="1383505"/>
          </a:xfrm>
          <a:prstGeom prst="rect">
            <a:avLst/>
          </a:prstGeom>
        </p:spPr>
      </p:pic>
      <p:sp>
        <p:nvSpPr>
          <p:cNvPr id="8" name="TextBox 7">
            <a:extLst>
              <a:ext uri="{FF2B5EF4-FFF2-40B4-BE49-F238E27FC236}">
                <a16:creationId xmlns:a16="http://schemas.microsoft.com/office/drawing/2014/main" id="{D3817460-1BC4-BC3B-091D-3359D6980355}"/>
              </a:ext>
            </a:extLst>
          </p:cNvPr>
          <p:cNvSpPr txBox="1"/>
          <p:nvPr/>
        </p:nvSpPr>
        <p:spPr>
          <a:xfrm>
            <a:off x="2885039" y="5223301"/>
            <a:ext cx="1390510" cy="276999"/>
          </a:xfrm>
          <a:prstGeom prst="rect">
            <a:avLst/>
          </a:prstGeom>
          <a:noFill/>
        </p:spPr>
        <p:txBody>
          <a:bodyPr wrap="square" rtlCol="0">
            <a:spAutoFit/>
          </a:bodyPr>
          <a:lstStyle/>
          <a:p>
            <a:r>
              <a:rPr lang="en-GB" sz="1200" dirty="0"/>
              <a:t>Alan Turing</a:t>
            </a:r>
          </a:p>
        </p:txBody>
      </p:sp>
    </p:spTree>
    <p:extLst>
      <p:ext uri="{BB962C8B-B14F-4D97-AF65-F5344CB8AC3E}">
        <p14:creationId xmlns:p14="http://schemas.microsoft.com/office/powerpoint/2010/main" val="2688660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5BBD72DD3B4C4CA1A9E25AE7F90125" ma:contentTypeVersion="16" ma:contentTypeDescription="Create a new document." ma:contentTypeScope="" ma:versionID="ec6bec661016d013c07c6dd1be9cd1af">
  <xsd:schema xmlns:xsd="http://www.w3.org/2001/XMLSchema" xmlns:xs="http://www.w3.org/2001/XMLSchema" xmlns:p="http://schemas.microsoft.com/office/2006/metadata/properties" xmlns:ns2="35d5a349-2557-4f3b-a369-55748c09dab4" xmlns:ns3="1fdec100-cb7e-42ca-8f3f-e6f6262ed542" targetNamespace="http://schemas.microsoft.com/office/2006/metadata/properties" ma:root="true" ma:fieldsID="9ce33b7341405a80d4e46772e6bc5dd0" ns2:_="" ns3:_="">
    <xsd:import namespace="35d5a349-2557-4f3b-a369-55748c09dab4"/>
    <xsd:import namespace="1fdec100-cb7e-42ca-8f3f-e6f6262ed54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d5a349-2557-4f3b-a369-55748c09da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66d6860-d01e-4c43-9962-b51fa0336c7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fdec100-cb7e-42ca-8f3f-e6f6262ed54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61e57a9-8b7e-474d-9ecf-70706f1df5a3}" ma:internalName="TaxCatchAll" ma:showField="CatchAllData" ma:web="1fdec100-cb7e-42ca-8f3f-e6f6262ed5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1fdec100-cb7e-42ca-8f3f-e6f6262ed542">
      <UserInfo>
        <DisplayName>HSTM - Teaching Staff</DisplayName>
        <AccountId>316</AccountId>
        <AccountType/>
      </UserInfo>
      <UserInfo>
        <DisplayName>Gillian Higgins</DisplayName>
        <AccountId>298</AccountId>
        <AccountType/>
      </UserInfo>
    </SharedWithUsers>
    <TaxCatchAll xmlns="1fdec100-cb7e-42ca-8f3f-e6f6262ed542" xsi:nil="true"/>
    <lcf76f155ced4ddcb4097134ff3c332f xmlns="35d5a349-2557-4f3b-a369-55748c09dab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A3E3178-0EAF-4DF9-AED7-45E6B0F3E2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d5a349-2557-4f3b-a369-55748c09dab4"/>
    <ds:schemaRef ds:uri="1fdec100-cb7e-42ca-8f3f-e6f6262ed5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045F07-CB2D-4F82-A2F0-C1C36425C926}">
  <ds:schemaRefs>
    <ds:schemaRef ds:uri="http://schemas.microsoft.com/sharepoint/v3/contenttype/forms"/>
  </ds:schemaRefs>
</ds:datastoreItem>
</file>

<file path=customXml/itemProps3.xml><?xml version="1.0" encoding="utf-8"?>
<ds:datastoreItem xmlns:ds="http://schemas.openxmlformats.org/officeDocument/2006/customXml" ds:itemID="{BDD83908-9E59-4937-9044-FB0EE1EE0FB9}">
  <ds:schemaRefs>
    <ds:schemaRef ds:uri="http://schemas.microsoft.com/office/2006/metadata/properties"/>
    <ds:schemaRef ds:uri="http://schemas.microsoft.com/office/infopath/2007/PartnerControls"/>
    <ds:schemaRef ds:uri="1fdec100-cb7e-42ca-8f3f-e6f6262ed542"/>
    <ds:schemaRef ds:uri="35d5a349-2557-4f3b-a369-55748c09dab4"/>
  </ds:schemaRefs>
</ds:datastoreItem>
</file>

<file path=docProps/app.xml><?xml version="1.0" encoding="utf-8"?>
<Properties xmlns="http://schemas.openxmlformats.org/officeDocument/2006/extended-properties" xmlns:vt="http://schemas.openxmlformats.org/officeDocument/2006/docPropsVTypes">
  <TotalTime>85</TotalTime>
  <Words>445</Words>
  <Application>Microsoft Office PowerPoint</Application>
  <PresentationFormat>Widescreen</PresentationFormat>
  <Paragraphs>53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Letterjoin</vt:lpstr>
      <vt:lpstr>Letter-join No-Lead 4</vt:lpstr>
      <vt:lpstr>Letter-join Plus 4</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 Lovgreen</dc:creator>
  <cp:lastModifiedBy>Rebecca Lowe</cp:lastModifiedBy>
  <cp:revision>5</cp:revision>
  <cp:lastPrinted>2023-02-17T12:20:22Z</cp:lastPrinted>
  <dcterms:created xsi:type="dcterms:W3CDTF">2019-06-24T09:29:42Z</dcterms:created>
  <dcterms:modified xsi:type="dcterms:W3CDTF">2024-05-23T13:17:43Z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0x010100B05BBD72DD3B4C4CA1A9E25AE7F90125</vt:lpwstr>
  </property>
  <property fmtid="{D5CDD505-2E9C-101B-9397-08002B2CF9AE}" pid="3" name="Order">
    <vt:r8>206200</vt:r8>
  </property>
  <property fmtid="{D5CDD505-2E9C-101B-9397-08002B2CF9AE}" pid="4" name="MediaServiceImageTags">
    <vt:lpwstr/>
  </property>
</Properties>
</file>