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ra Saunders" initials="TS" lastIdx="1" clrIdx="0">
    <p:extLst>
      <p:ext uri="{19B8F6BF-5375-455C-9EA6-DF929625EA0E}">
        <p15:presenceInfo xmlns:p15="http://schemas.microsoft.com/office/powerpoint/2012/main" userId="S::Tara.Saunders@ldst.org.uk::42326f9b-291e-4614-94b1-16dc6fe23c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492B02-08DC-475A-8110-91D53163E260}" v="2" dt="2024-03-01T11:36:37.6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722CD-D980-402A-B567-CC25BD490246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F6C26-EF91-4A7D-B352-EFA1EC1A90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00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EF6C26-EF91-4A7D-B352-EFA1EC1A90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72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9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4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7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4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1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1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9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5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22400-B213-4500-A930-C030C150D77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3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22400-B213-4500-A930-C030C150D77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5F1E9-AFFD-4A23-8363-588A6595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9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jpg"/><Relationship Id="rId10" Type="http://schemas.openxmlformats.org/officeDocument/2006/relationships/image" Target="../media/image8.gif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21000">
              <a:schemeClr val="accent1">
                <a:lumMod val="5000"/>
                <a:lumOff val="95000"/>
              </a:schemeClr>
            </a:gs>
            <a:gs pos="4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8638" y="1692073"/>
            <a:ext cx="3420152" cy="4718713"/>
          </a:xfrm>
          <a:prstGeom prst="rect">
            <a:avLst/>
          </a:prstGeom>
        </p:spPr>
      </p:pic>
      <p:pic>
        <p:nvPicPr>
          <p:cNvPr id="1026" name="Picture 2" descr="Key Wisdom Room London - Transparent Background Key Png Clipart (564x612), Png Downloa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831" y="1669782"/>
            <a:ext cx="3392042" cy="46876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593" y="1692074"/>
            <a:ext cx="3420153" cy="47187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96770" y="-172260"/>
            <a:ext cx="1238877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The </a:t>
            </a:r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Letterjoin"/>
              </a:rPr>
              <a:t>ASPIRE</a:t>
            </a:r>
            <a:r>
              <a:rPr lang="en-US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Curriculum-Key Learning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601553"/>
              </p:ext>
            </p:extLst>
          </p:nvPr>
        </p:nvGraphicFramePr>
        <p:xfrm>
          <a:off x="36664" y="1088212"/>
          <a:ext cx="12165918" cy="5388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0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0932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Plus 4" panose="02000505000000020003" pitchFamily="50" charset="0"/>
                        </a:rPr>
                        <a:t>Key Knowledge</a:t>
                      </a:r>
                      <a:endParaRPr lang="en-US" b="1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Plus 4" panose="02000505000000020003" pitchFamily="50" charset="0"/>
                        </a:rPr>
                        <a:t>Key Skills</a:t>
                      </a:r>
                      <a:endParaRPr lang="en-US" b="1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Letter-join Plus 4" panose="02000505000000020003" pitchFamily="50" charset="0"/>
                        </a:rPr>
                        <a:t>Key Vocabulary</a:t>
                      </a:r>
                      <a:endParaRPr lang="en-US" b="1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8067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sng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b="1" i="0" u="sng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  <a:p>
                      <a:pPr lvl="0">
                        <a:buNone/>
                      </a:pPr>
                      <a:endParaRPr lang="en-GB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use 6 figure grid references to locate landmarks.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use 8 points of the compass to locate places.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locate key human and physical features in a place.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explain how places have changed over time.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compare locations using geographical vocabulary.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use maps and atlases to focus on the geography of a city.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noProof="0" dirty="0">
                          <a:latin typeface="Letter-join Plus 4" panose="02000505000000020003" pitchFamily="50" charset="0"/>
                        </a:rPr>
                        <a:t>I can use maps to plan a route.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0" u="none" strike="noStrike" noProof="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4D9FDD8-49FE-43BF-915D-B462021A08F1}"/>
              </a:ext>
            </a:extLst>
          </p:cNvPr>
          <p:cNvSpPr txBox="1"/>
          <p:nvPr/>
        </p:nvSpPr>
        <p:spPr>
          <a:xfrm>
            <a:off x="994258" y="500604"/>
            <a:ext cx="1020400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u="sng" dirty="0">
                <a:latin typeface="Letter-join Plus 4" panose="02000505000000020003" pitchFamily="50" charset="0"/>
              </a:rPr>
              <a:t>Title:  What is it like to live in London? Year: 6 Subject: Geography</a:t>
            </a:r>
          </a:p>
        </p:txBody>
      </p:sp>
      <p:graphicFrame>
        <p:nvGraphicFramePr>
          <p:cNvPr id="92" name="Table 91">
            <a:extLst>
              <a:ext uri="{FF2B5EF4-FFF2-40B4-BE49-F238E27FC236}">
                <a16:creationId xmlns:a16="http://schemas.microsoft.com/office/drawing/2014/main" id="{71824BE7-F9E1-434F-A81A-849200C97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464295"/>
              </p:ext>
            </p:extLst>
          </p:nvPr>
        </p:nvGraphicFramePr>
        <p:xfrm>
          <a:off x="8050491" y="1502174"/>
          <a:ext cx="4141510" cy="49864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3444">
                  <a:extLst>
                    <a:ext uri="{9D8B030D-6E8A-4147-A177-3AD203B41FA5}">
                      <a16:colId xmlns:a16="http://schemas.microsoft.com/office/drawing/2014/main" val="179290531"/>
                    </a:ext>
                  </a:extLst>
                </a:gridCol>
                <a:gridCol w="3218066">
                  <a:extLst>
                    <a:ext uri="{9D8B030D-6E8A-4147-A177-3AD203B41FA5}">
                      <a16:colId xmlns:a16="http://schemas.microsoft.com/office/drawing/2014/main" val="2314767808"/>
                    </a:ext>
                  </a:extLst>
                </a:gridCol>
              </a:tblGrid>
              <a:tr h="436689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borough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Letter-join Plus 4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 marL="0" marR="0" marT="127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A town or area with it’s own representative in Parliament.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778723"/>
                  </a:ext>
                </a:extLst>
              </a:tr>
              <a:tr h="436689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capital city</a:t>
                      </a:r>
                    </a:p>
                  </a:txBody>
                  <a:tcPr marL="0" marR="0" marT="127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A city that has been identified as the location for the government.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11552"/>
                  </a:ext>
                </a:extLst>
              </a:tr>
              <a:tr h="256067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climate</a:t>
                      </a:r>
                    </a:p>
                  </a:txBody>
                  <a:tcPr marL="0" marR="0" marT="2540" marB="0">
                    <a:noFill/>
                  </a:tcPr>
                </a:tc>
                <a:tc>
                  <a:txBody>
                    <a:bodyPr/>
                    <a:lstStyle/>
                    <a:p>
                      <a:pPr marL="52069" marR="6223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The usual weather conditions in a place.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 marL="0" marR="0" marT="21590" marB="0"/>
                </a:tc>
                <a:extLst>
                  <a:ext uri="{0D108BD9-81ED-4DB2-BD59-A6C34878D82A}">
                    <a16:rowId xmlns:a16="http://schemas.microsoft.com/office/drawing/2014/main" val="2589241226"/>
                  </a:ext>
                </a:extLst>
              </a:tr>
              <a:tr h="267053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commercial</a:t>
                      </a:r>
                    </a:p>
                  </a:txBody>
                  <a:tcPr marL="0" marR="0" marT="3810" marB="0">
                    <a:noFill/>
                  </a:tcPr>
                </a:tc>
                <a:tc>
                  <a:txBody>
                    <a:bodyPr/>
                    <a:lstStyle/>
                    <a:p>
                      <a:pPr marL="52069" marR="49530" algn="just">
                        <a:lnSpc>
                          <a:spcPts val="1500"/>
                        </a:lnSpc>
                        <a:spcBef>
                          <a:spcPts val="185"/>
                        </a:spcBef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/>
                        </a:rPr>
                        <a:t>Relating to trade or business.</a:t>
                      </a:r>
                      <a:endParaRPr sz="1100" i="0" dirty="0">
                        <a:latin typeface="Letter-join Plus 4" panose="02000505000000020003" pitchFamily="50" charset="0"/>
                        <a:cs typeface="Arial"/>
                      </a:endParaRPr>
                    </a:p>
                  </a:txBody>
                  <a:tcPr marL="0" marR="0" marT="23495" marB="0"/>
                </a:tc>
                <a:extLst>
                  <a:ext uri="{0D108BD9-81ED-4DB2-BD59-A6C34878D82A}">
                    <a16:rowId xmlns:a16="http://schemas.microsoft.com/office/drawing/2014/main" val="4287666885"/>
                  </a:ext>
                </a:extLst>
              </a:tr>
              <a:tr h="799946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Greenwich mean time</a:t>
                      </a:r>
                    </a:p>
                  </a:txBody>
                  <a:tcPr marL="0" marR="0" marT="5080" marB="0">
                    <a:noFill/>
                  </a:tcPr>
                </a:tc>
                <a:tc>
                  <a:txBody>
                    <a:bodyPr/>
                    <a:lstStyle/>
                    <a:p>
                      <a:pPr marL="52069" marR="323215">
                        <a:lnSpc>
                          <a:spcPts val="1500"/>
                        </a:lnSpc>
                        <a:spcBef>
                          <a:spcPts val="200"/>
                        </a:spcBef>
                      </a:pPr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The solar time that is determined at the prime meridian through Greenwich, England, and that is used to calculate and regulate time throughout most of the world</a:t>
                      </a:r>
                      <a:endParaRPr sz="1100" i="0" dirty="0">
                        <a:latin typeface="Letter-join Plus 4" panose="02000505000000020003" pitchFamily="50" charset="0"/>
                        <a:cs typeface="Arial"/>
                      </a:endParaRPr>
                    </a:p>
                  </a:txBody>
                  <a:tcPr marL="0" marR="0" marT="25400" marB="0"/>
                </a:tc>
                <a:extLst>
                  <a:ext uri="{0D108BD9-81ED-4DB2-BD59-A6C34878D82A}">
                    <a16:rowId xmlns:a16="http://schemas.microsoft.com/office/drawing/2014/main" val="3552617934"/>
                  </a:ext>
                </a:extLst>
              </a:tr>
              <a:tr h="243277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population</a:t>
                      </a:r>
                    </a:p>
                  </a:txBody>
                  <a:tcPr marL="0" marR="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52069" marR="58419">
                        <a:lnSpc>
                          <a:spcPts val="1500"/>
                        </a:lnSpc>
                        <a:spcBef>
                          <a:spcPts val="185"/>
                        </a:spcBef>
                      </a:pPr>
                      <a:r>
                        <a:rPr lang="en-US" sz="1100" i="0" dirty="0">
                          <a:latin typeface="Letter-join Plus 4" panose="02000505000000020003" pitchFamily="50" charset="0"/>
                          <a:cs typeface="Arial"/>
                        </a:rPr>
                        <a:t>The number of people living in a place.</a:t>
                      </a:r>
                      <a:endParaRPr sz="1100" i="0" dirty="0">
                        <a:latin typeface="Letter-join Plus 4" panose="02000505000000020003" pitchFamily="50" charset="0"/>
                        <a:cs typeface="Arial"/>
                      </a:endParaRPr>
                    </a:p>
                  </a:txBody>
                  <a:tcPr marL="0" marR="0" marT="23495" marB="0"/>
                </a:tc>
                <a:extLst>
                  <a:ext uri="{0D108BD9-81ED-4DB2-BD59-A6C34878D82A}">
                    <a16:rowId xmlns:a16="http://schemas.microsoft.com/office/drawing/2014/main" val="1251923824"/>
                  </a:ext>
                </a:extLst>
              </a:tr>
              <a:tr h="265132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landmark</a:t>
                      </a:r>
                    </a:p>
                  </a:txBody>
                  <a:tcPr marL="0" marR="0" marT="1270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A</a:t>
                      </a: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 significant point or place in an area.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982587"/>
                  </a:ext>
                </a:extLst>
              </a:tr>
              <a:tr h="265132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leisure</a:t>
                      </a: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Free</a:t>
                      </a: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 time or recreation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502151"/>
                  </a:ext>
                </a:extLst>
              </a:tr>
              <a:tr h="441257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micro-climate</a:t>
                      </a: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i="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The climate of a small, specific, or partial area rather than that of the whole city.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988144"/>
                  </a:ext>
                </a:extLst>
              </a:tr>
              <a:tr h="436689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Parliament</a:t>
                      </a: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A group of people who make the laws for the country.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367784"/>
                  </a:ext>
                </a:extLst>
              </a:tr>
              <a:tr h="284447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recreation</a:t>
                      </a: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Free time or leisure.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39739"/>
                  </a:ext>
                </a:extLst>
              </a:tr>
              <a:tr h="294255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settlement</a:t>
                      </a: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A place where people</a:t>
                      </a: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 have settled.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426761"/>
                  </a:ext>
                </a:extLst>
              </a:tr>
              <a:tr h="265132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tourism</a:t>
                      </a: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Travelling</a:t>
                      </a: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 to new places for business and leisure.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456806"/>
                  </a:ext>
                </a:extLst>
              </a:tr>
              <a:tr h="294728">
                <a:tc>
                  <a:txBody>
                    <a:bodyPr/>
                    <a:lstStyle/>
                    <a:p>
                      <a:pPr marL="0" marR="508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Letter-join Plus 4" panose="02000505000000020003" pitchFamily="50" charset="0"/>
                          <a:ea typeface="+mn-ea"/>
                          <a:cs typeface="+mn-cs"/>
                        </a:rPr>
                        <a:t>urban</a:t>
                      </a:r>
                    </a:p>
                  </a:txBody>
                  <a:tcPr marL="0" marR="0" marT="5715" marB="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Plus 4" panose="02000505000000020003" pitchFamily="50" charset="0"/>
                        </a:rPr>
                        <a:t>Relating</a:t>
                      </a:r>
                      <a:r>
                        <a:rPr lang="en-US" sz="1100" baseline="0" dirty="0">
                          <a:latin typeface="Letter-join Plus 4" panose="02000505000000020003" pitchFamily="50" charset="0"/>
                        </a:rPr>
                        <a:t> to a city or town.</a:t>
                      </a:r>
                      <a:endParaRPr lang="en-GB" sz="11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631123"/>
                  </a:ext>
                </a:extLst>
              </a:tr>
            </a:tbl>
          </a:graphicData>
        </a:graphic>
      </p:graphicFrame>
      <p:pic>
        <p:nvPicPr>
          <p:cNvPr id="94" name="Picture 93" descr="University of London">
            <a:extLst>
              <a:ext uri="{FF2B5EF4-FFF2-40B4-BE49-F238E27FC236}">
                <a16:creationId xmlns:a16="http://schemas.microsoft.com/office/drawing/2014/main" id="{58C26983-8BDE-47E6-93E6-D7C69C0C14BB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301" y="3203752"/>
            <a:ext cx="1495041" cy="935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Picture 8" descr="London's Victorian Landmarks - Discover Britain">
            <a:extLst>
              <a:ext uri="{FF2B5EF4-FFF2-40B4-BE49-F238E27FC236}">
                <a16:creationId xmlns:a16="http://schemas.microsoft.com/office/drawing/2014/main" id="{91D3B74F-837E-4934-9590-8EFB85A92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98" y="5679390"/>
            <a:ext cx="1034235" cy="711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10" descr="Best Attractions in London | 50 Essential London Sights You Have ...">
            <a:extLst>
              <a:ext uri="{FF2B5EF4-FFF2-40B4-BE49-F238E27FC236}">
                <a16:creationId xmlns:a16="http://schemas.microsoft.com/office/drawing/2014/main" id="{A6CF4806-2D16-4CA0-997C-BFEDDFF20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011" y="4505008"/>
            <a:ext cx="860421" cy="64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12" descr="Top things to do in London in 2018: Big Ben, St Paul's &amp; Tower Bridge">
            <a:extLst>
              <a:ext uri="{FF2B5EF4-FFF2-40B4-BE49-F238E27FC236}">
                <a16:creationId xmlns:a16="http://schemas.microsoft.com/office/drawing/2014/main" id="{B9A02D54-5416-451F-B285-B3837086EF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039" y="5593586"/>
            <a:ext cx="1047871" cy="835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14" descr="How much did Wembley Stadium cost and who owns it? | Metro News">
            <a:extLst>
              <a:ext uri="{FF2B5EF4-FFF2-40B4-BE49-F238E27FC236}">
                <a16:creationId xmlns:a16="http://schemas.microsoft.com/office/drawing/2014/main" id="{65157D9E-C678-47B3-9724-9D640A31D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60" y="4515379"/>
            <a:ext cx="857740" cy="58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16" descr="BBC - London - Travel - London Underground Map">
            <a:extLst>
              <a:ext uri="{FF2B5EF4-FFF2-40B4-BE49-F238E27FC236}">
                <a16:creationId xmlns:a16="http://schemas.microsoft.com/office/drawing/2014/main" id="{FCE17601-5512-435D-B3CC-EB36550B1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247" y="3732830"/>
            <a:ext cx="1771409" cy="118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18" descr="Inner and Outer London's total population (1801-2011) (Greater ...">
            <a:extLst>
              <a:ext uri="{FF2B5EF4-FFF2-40B4-BE49-F238E27FC236}">
                <a16:creationId xmlns:a16="http://schemas.microsoft.com/office/drawing/2014/main" id="{E1B00676-A22A-4BEF-95C9-0C35A90C0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8" y="3130944"/>
            <a:ext cx="1677102" cy="1027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2A9D79DA-CD55-4B7C-B965-772C297ABCA3}"/>
              </a:ext>
            </a:extLst>
          </p:cNvPr>
          <p:cNvSpPr txBox="1"/>
          <p:nvPr/>
        </p:nvSpPr>
        <p:spPr>
          <a:xfrm>
            <a:off x="258487" y="5251451"/>
            <a:ext cx="298655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Letterjoin-Air Plus 4" panose="02000805000000020003" pitchFamily="50" charset="0"/>
              </a:rPr>
              <a:t>Famous London landmarks</a:t>
            </a:r>
            <a:endParaRPr lang="en-GB" sz="1400" dirty="0">
              <a:latin typeface="Letterjoin-Air Plus 4" panose="02000805000000020003" pitchFamily="50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5A9BE2E1-7ED5-4732-91AD-229966E2C372}"/>
              </a:ext>
            </a:extLst>
          </p:cNvPr>
          <p:cNvSpPr txBox="1"/>
          <p:nvPr/>
        </p:nvSpPr>
        <p:spPr>
          <a:xfrm>
            <a:off x="2103870" y="2763137"/>
            <a:ext cx="149504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Letterjoin-Air Plus 4" panose="02000805000000020003" pitchFamily="50" charset="0"/>
              </a:rPr>
              <a:t>London skyline</a:t>
            </a:r>
            <a:endParaRPr lang="en-GB" sz="1000" dirty="0">
              <a:latin typeface="Letterjoin-Air Plus 4" panose="02000805000000020003" pitchFamily="50" charset="0"/>
            </a:endParaRPr>
          </a:p>
        </p:txBody>
      </p:sp>
      <p:pic>
        <p:nvPicPr>
          <p:cNvPr id="104" name="Picture 20" descr="London boroughs map">
            <a:extLst>
              <a:ext uri="{FF2B5EF4-FFF2-40B4-BE49-F238E27FC236}">
                <a16:creationId xmlns:a16="http://schemas.microsoft.com/office/drawing/2014/main" id="{1BEC0B5F-23AC-4B5B-84CE-E34019BFA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285" y="5303252"/>
            <a:ext cx="1330735" cy="111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" name="TextBox 104">
            <a:extLst>
              <a:ext uri="{FF2B5EF4-FFF2-40B4-BE49-F238E27FC236}">
                <a16:creationId xmlns:a16="http://schemas.microsoft.com/office/drawing/2014/main" id="{33B885DB-72A7-4706-B7B8-E1F563E82AD6}"/>
              </a:ext>
            </a:extLst>
          </p:cNvPr>
          <p:cNvSpPr txBox="1"/>
          <p:nvPr/>
        </p:nvSpPr>
        <p:spPr>
          <a:xfrm>
            <a:off x="5852954" y="4984461"/>
            <a:ext cx="1553872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Letterjoin-Air Plus 4" panose="02000805000000020003" pitchFamily="50" charset="0"/>
              </a:rPr>
              <a:t>London boroughs</a:t>
            </a:r>
            <a:endParaRPr lang="en-GB" sz="1050" dirty="0">
              <a:latin typeface="Letterjoin-Air Plus 4" panose="02000805000000020003" pitchFamily="50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64B06873-8D7C-4565-AA40-2067CC721198}"/>
              </a:ext>
            </a:extLst>
          </p:cNvPr>
          <p:cNvSpPr txBox="1"/>
          <p:nvPr/>
        </p:nvSpPr>
        <p:spPr>
          <a:xfrm>
            <a:off x="4550940" y="3404507"/>
            <a:ext cx="218907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Letterjoin-Air Plus 4" panose="02000805000000020003" pitchFamily="50" charset="0"/>
              </a:rPr>
              <a:t>London underground map</a:t>
            </a:r>
            <a:endParaRPr lang="en-GB" sz="1000" dirty="0">
              <a:latin typeface="Letterjoin-Air Plus 4" panose="02000805000000020003" pitchFamily="50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205EFA9F-599F-483C-9EF1-BF6CD8B7CCCB}"/>
              </a:ext>
            </a:extLst>
          </p:cNvPr>
          <p:cNvSpPr txBox="1"/>
          <p:nvPr/>
        </p:nvSpPr>
        <p:spPr>
          <a:xfrm>
            <a:off x="47051" y="2759819"/>
            <a:ext cx="1758886" cy="2495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Letterjoin-Air Plus 4" panose="02000805000000020003" pitchFamily="50" charset="0"/>
              </a:rPr>
              <a:t>London’s population</a:t>
            </a:r>
            <a:endParaRPr lang="en-GB" sz="1000" dirty="0">
              <a:latin typeface="Letterjoin-Air Plus 4" panose="02000805000000020003" pitchFamily="50" charset="0"/>
            </a:endParaRPr>
          </a:p>
        </p:txBody>
      </p:sp>
      <p:pic>
        <p:nvPicPr>
          <p:cNvPr id="108" name="Picture 22" descr="London Underground - Wikipedia">
            <a:extLst>
              <a:ext uri="{FF2B5EF4-FFF2-40B4-BE49-F238E27FC236}">
                <a16:creationId xmlns:a16="http://schemas.microsoft.com/office/drawing/2014/main" id="{21E8BDFE-2A44-44A9-91CF-F6F3B4D60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191" y="4338594"/>
            <a:ext cx="1042997" cy="843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9" name="Table 108">
            <a:extLst>
              <a:ext uri="{FF2B5EF4-FFF2-40B4-BE49-F238E27FC236}">
                <a16:creationId xmlns:a16="http://schemas.microsoft.com/office/drawing/2014/main" id="{20400A06-2A39-40DF-BFBF-A01B079BD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062846"/>
              </p:ext>
            </p:extLst>
          </p:nvPr>
        </p:nvGraphicFramePr>
        <p:xfrm>
          <a:off x="51914" y="1494920"/>
          <a:ext cx="369983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9916">
                  <a:extLst>
                    <a:ext uri="{9D8B030D-6E8A-4147-A177-3AD203B41FA5}">
                      <a16:colId xmlns:a16="http://schemas.microsoft.com/office/drawing/2014/main" val="3900915308"/>
                    </a:ext>
                  </a:extLst>
                </a:gridCol>
                <a:gridCol w="1849916">
                  <a:extLst>
                    <a:ext uri="{9D8B030D-6E8A-4147-A177-3AD203B41FA5}">
                      <a16:colId xmlns:a16="http://schemas.microsoft.com/office/drawing/2014/main" val="18121764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Physical features</a:t>
                      </a:r>
                      <a:r>
                        <a:rPr lang="en-US" sz="1200" baseline="0" dirty="0">
                          <a:latin typeface="Letter-join Plus 4" panose="02000505000000020003" pitchFamily="50" charset="0"/>
                        </a:rPr>
                        <a:t> 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Human features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219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River Thames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landmarks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777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Prime</a:t>
                      </a:r>
                      <a:r>
                        <a:rPr lang="en-US" sz="1200" baseline="0" dirty="0">
                          <a:latin typeface="Letter-join Plus 4" panose="02000505000000020003" pitchFamily="50" charset="0"/>
                        </a:rPr>
                        <a:t> Meridian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Letter-join Plus 4" panose="02000505000000020003" pitchFamily="50" charset="0"/>
                        </a:rPr>
                        <a:t>monarchy</a:t>
                      </a:r>
                      <a:endParaRPr lang="en-GB" sz="1200" dirty="0">
                        <a:latin typeface="Letter-join Plus 4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755690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260FE8B5-56A8-420B-B950-A69DF040C419}"/>
              </a:ext>
            </a:extLst>
          </p:cNvPr>
          <p:cNvGrpSpPr/>
          <p:nvPr/>
        </p:nvGrpSpPr>
        <p:grpSpPr>
          <a:xfrm>
            <a:off x="4045199" y="4984461"/>
            <a:ext cx="1174902" cy="1416343"/>
            <a:chOff x="207387" y="2836505"/>
            <a:chExt cx="1498613" cy="1817266"/>
          </a:xfrm>
        </p:grpSpPr>
        <p:pic>
          <p:nvPicPr>
            <p:cNvPr id="93" name="Picture 4" descr="Wigan Postcode Town Location (UK)">
              <a:extLst>
                <a:ext uri="{FF2B5EF4-FFF2-40B4-BE49-F238E27FC236}">
                  <a16:creationId xmlns:a16="http://schemas.microsoft.com/office/drawing/2014/main" id="{25DA0673-1082-444F-9164-C166E39280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387" y="2836505"/>
              <a:ext cx="1498613" cy="1817266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84463DD3-1C41-45A3-A52F-BC201205A243}"/>
                </a:ext>
              </a:extLst>
            </p:cNvPr>
            <p:cNvSpPr/>
            <p:nvPr/>
          </p:nvSpPr>
          <p:spPr>
            <a:xfrm>
              <a:off x="1439579" y="4338562"/>
              <a:ext cx="63688" cy="8200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4" name="Picture 3" descr="A logo with a cross and handshake&#10;&#10;Description automatically generated">
            <a:extLst>
              <a:ext uri="{FF2B5EF4-FFF2-40B4-BE49-F238E27FC236}">
                <a16:creationId xmlns:a16="http://schemas.microsoft.com/office/drawing/2014/main" id="{D0FA9E35-743D-EFC7-D72F-650D8805F0A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2" y="-6020"/>
            <a:ext cx="934892" cy="934892"/>
          </a:xfrm>
          <a:prstGeom prst="rect">
            <a:avLst/>
          </a:prstGeom>
        </p:spPr>
      </p:pic>
      <p:pic>
        <p:nvPicPr>
          <p:cNvPr id="6" name="Picture 5" descr="A logo with a cross and handshake&#10;&#10;Description automatically generated">
            <a:extLst>
              <a:ext uri="{FF2B5EF4-FFF2-40B4-BE49-F238E27FC236}">
                <a16:creationId xmlns:a16="http://schemas.microsoft.com/office/drawing/2014/main" id="{194F002D-0451-0290-7E9D-FA4C8A5798B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0563" y="33158"/>
            <a:ext cx="934892" cy="934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66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rgbClr val="00B050"/>
        </a:solidFill>
      </a:spPr>
      <a:bodyPr wrap="square" rtlCol="0">
        <a:spAutoFit/>
      </a:bodyPr>
      <a:lstStyle>
        <a:defPPr algn="ctr">
          <a:defRPr sz="800" dirty="0">
            <a:latin typeface="Letterjoin-Air Plus 4" panose="02000805000000020003" pitchFamily="50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fdec100-cb7e-42ca-8f3f-e6f6262ed542">
      <UserInfo>
        <DisplayName>HSTM - Teaching Staff</DisplayName>
        <AccountId>316</AccountId>
        <AccountType/>
      </UserInfo>
    </SharedWithUsers>
    <TaxCatchAll xmlns="1fdec100-cb7e-42ca-8f3f-e6f6262ed542" xsi:nil="true"/>
    <lcf76f155ced4ddcb4097134ff3c332f xmlns="35d5a349-2557-4f3b-a369-55748c09dab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BBD72DD3B4C4CA1A9E25AE7F90125" ma:contentTypeVersion="16" ma:contentTypeDescription="Create a new document." ma:contentTypeScope="" ma:versionID="ec6bec661016d013c07c6dd1be9cd1af">
  <xsd:schema xmlns:xsd="http://www.w3.org/2001/XMLSchema" xmlns:xs="http://www.w3.org/2001/XMLSchema" xmlns:p="http://schemas.microsoft.com/office/2006/metadata/properties" xmlns:ns2="35d5a349-2557-4f3b-a369-55748c09dab4" xmlns:ns3="1fdec100-cb7e-42ca-8f3f-e6f6262ed542" targetNamespace="http://schemas.microsoft.com/office/2006/metadata/properties" ma:root="true" ma:fieldsID="9ce33b7341405a80d4e46772e6bc5dd0" ns2:_="" ns3:_="">
    <xsd:import namespace="35d5a349-2557-4f3b-a369-55748c09dab4"/>
    <xsd:import namespace="1fdec100-cb7e-42ca-8f3f-e6f6262ed5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d5a349-2557-4f3b-a369-55748c09da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66d6860-d01e-4c43-9962-b51fa0336c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ec100-cb7e-42ca-8f3f-e6f6262ed54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61e57a9-8b7e-474d-9ecf-70706f1df5a3}" ma:internalName="TaxCatchAll" ma:showField="CatchAllData" ma:web="1fdec100-cb7e-42ca-8f3f-e6f6262ed5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D83908-9E59-4937-9044-FB0EE1EE0FB9}">
  <ds:schemaRefs>
    <ds:schemaRef ds:uri="http://schemas.microsoft.com/office/2006/metadata/properties"/>
    <ds:schemaRef ds:uri="http://schemas.microsoft.com/office/infopath/2007/PartnerControls"/>
    <ds:schemaRef ds:uri="5701e18d-1a9d-4e7d-8f56-8f219eae47fc"/>
    <ds:schemaRef ds:uri="f946e79a-ebb3-4168-b41a-534bec32ecb2"/>
    <ds:schemaRef ds:uri="1fdec100-cb7e-42ca-8f3f-e6f6262ed542"/>
    <ds:schemaRef ds:uri="35d5a349-2557-4f3b-a369-55748c09dab4"/>
  </ds:schemaRefs>
</ds:datastoreItem>
</file>

<file path=customXml/itemProps2.xml><?xml version="1.0" encoding="utf-8"?>
<ds:datastoreItem xmlns:ds="http://schemas.openxmlformats.org/officeDocument/2006/customXml" ds:itemID="{7C3B9FD4-B9BE-41BD-88E0-BDEE350C54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d5a349-2557-4f3b-a369-55748c09dab4"/>
    <ds:schemaRef ds:uri="1fdec100-cb7e-42ca-8f3f-e6f6262ed5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045F07-CB2D-4F82-A2F0-C1C36425C9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292</Words>
  <Application>Microsoft Office PowerPoint</Application>
  <PresentationFormat>Widescreen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Letterjoin</vt:lpstr>
      <vt:lpstr>Letter-join Plus 4</vt:lpstr>
      <vt:lpstr>Letterjoin-Air Plus 4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Lovgreen</dc:creator>
  <cp:lastModifiedBy>Rebecca Lowe</cp:lastModifiedBy>
  <cp:revision>120</cp:revision>
  <dcterms:created xsi:type="dcterms:W3CDTF">2019-06-24T09:29:42Z</dcterms:created>
  <dcterms:modified xsi:type="dcterms:W3CDTF">2025-03-24T15:47:58Z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0x010100B05BBD72DD3B4C4CA1A9E25AE7F90125</vt:lpwstr>
  </property>
  <property fmtid="{D5CDD505-2E9C-101B-9397-08002B2CF9AE}" pid="3" name="Order">
    <vt:r8>218800</vt:r8>
  </property>
  <property fmtid="{D5CDD505-2E9C-101B-9397-08002B2CF9AE}" pid="4" name="MediaServiceImageTags">
    <vt:lpwstr/>
  </property>
</Properties>
</file>